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445" r:id="rId2"/>
    <p:sldId id="446" r:id="rId3"/>
    <p:sldId id="266" r:id="rId4"/>
    <p:sldId id="257" r:id="rId5"/>
    <p:sldId id="279" r:id="rId6"/>
    <p:sldId id="280" r:id="rId7"/>
    <p:sldId id="265" r:id="rId8"/>
    <p:sldId id="447" r:id="rId9"/>
    <p:sldId id="281" r:id="rId10"/>
    <p:sldId id="343" r:id="rId11"/>
    <p:sldId id="290" r:id="rId12"/>
    <p:sldId id="283" r:id="rId13"/>
    <p:sldId id="310" r:id="rId14"/>
    <p:sldId id="284" r:id="rId15"/>
    <p:sldId id="349" r:id="rId16"/>
    <p:sldId id="424" r:id="rId17"/>
    <p:sldId id="313" r:id="rId18"/>
    <p:sldId id="429" r:id="rId19"/>
    <p:sldId id="314" r:id="rId20"/>
    <p:sldId id="433" r:id="rId21"/>
    <p:sldId id="434" r:id="rId22"/>
    <p:sldId id="435" r:id="rId23"/>
    <p:sldId id="436" r:id="rId24"/>
    <p:sldId id="437" r:id="rId25"/>
    <p:sldId id="439" r:id="rId26"/>
    <p:sldId id="440" r:id="rId27"/>
    <p:sldId id="441" r:id="rId28"/>
    <p:sldId id="442" r:id="rId29"/>
    <p:sldId id="443" r:id="rId30"/>
    <p:sldId id="319" r:id="rId31"/>
    <p:sldId id="320" r:id="rId32"/>
    <p:sldId id="42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FE"/>
    <a:srgbClr val="FF80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25"/>
    <p:restoredTop sz="94648"/>
  </p:normalViewPr>
  <p:slideViewPr>
    <p:cSldViewPr snapToObjects="1">
      <p:cViewPr varScale="1">
        <p:scale>
          <a:sx n="82" d="100"/>
          <a:sy n="82" d="100"/>
        </p:scale>
        <p:origin x="168" y="1736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90249-9C3E-9142-AF9C-BD6DFA816A8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67B12-A025-2F4D-B405-61E9D2968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B27C584-D3F4-9F49-8B15-BA5E4B6FBCC2}" type="slidenum">
              <a:rPr lang="en-US" sz="1200"/>
              <a:pPr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85A91-CF69-2742-9CFE-293DCFC28A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0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9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5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9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3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1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6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0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5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3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6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E41D-4F3E-CF4C-9535-63C383C780F0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178DD-CCDB-A04B-AF1B-40A377AC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0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gif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landlab.github.io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F131-C5E5-974D-984A-11328A8F9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651000"/>
            <a:ext cx="7772400" cy="2228850"/>
          </a:xfrm>
        </p:spPr>
        <p:txBody>
          <a:bodyPr>
            <a:normAutofit/>
          </a:bodyPr>
          <a:lstStyle/>
          <a:p>
            <a:r>
              <a:rPr lang="en-US" b="1" i="1" dirty="0"/>
              <a:t>Under the Hood</a:t>
            </a:r>
            <a:r>
              <a:rPr lang="en-US" i="1" dirty="0"/>
              <a:t>: </a:t>
            </a:r>
            <a:br>
              <a:rPr lang="en-US" i="1" dirty="0"/>
            </a:br>
            <a:r>
              <a:rPr lang="en-US" i="1" dirty="0"/>
              <a:t>Landscape Evolution Modeling with </a:t>
            </a:r>
            <a:r>
              <a:rPr lang="en-US" i="1" dirty="0" err="1"/>
              <a:t>TerrainBento</a:t>
            </a:r>
            <a:r>
              <a:rPr lang="en-US" i="1" dirty="0"/>
              <a:t> and </a:t>
            </a:r>
            <a:r>
              <a:rPr lang="en-US" i="1" dirty="0" err="1"/>
              <a:t>Landlab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BC824-C834-9E48-8D69-07F9D1097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4324352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 dirty="0"/>
              <a:t>CSDMS Clinic</a:t>
            </a:r>
          </a:p>
          <a:p>
            <a:r>
              <a:rPr lang="en-US" dirty="0"/>
              <a:t>May 20 2021 - 11:00am - 1pm MDT</a:t>
            </a:r>
          </a:p>
          <a:p>
            <a:r>
              <a:rPr lang="en-US" dirty="0"/>
              <a:t>Benjamin </a:t>
            </a:r>
            <a:r>
              <a:rPr lang="en-US" dirty="0" err="1"/>
              <a:t>Campforts</a:t>
            </a:r>
            <a:r>
              <a:rPr lang="en-US" dirty="0"/>
              <a:t> &amp; Vanessa Gabel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C42DCD-DABB-044B-B90B-7E8D0436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1" y="-228600"/>
            <a:ext cx="5753877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60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90F5E-3E82-9F4E-8767-807AA834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60" y="2487197"/>
            <a:ext cx="3832261" cy="2554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CA758-A093-2849-9A66-1DD21593F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43" y="2535143"/>
            <a:ext cx="3760342" cy="250689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0222624-9927-314D-B241-49B71F6A4A8D}"/>
              </a:ext>
            </a:extLst>
          </p:cNvPr>
          <p:cNvGrpSpPr/>
          <p:nvPr/>
        </p:nvGrpSpPr>
        <p:grpSpPr>
          <a:xfrm>
            <a:off x="5150778" y="4726969"/>
            <a:ext cx="5240194" cy="2246615"/>
            <a:chOff x="3626778" y="4726968"/>
            <a:chExt cx="5240194" cy="22466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D88DAB-485B-5B49-B8F7-086C41AA7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6778" y="4726968"/>
              <a:ext cx="3369924" cy="224661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A79F2E-628A-CA48-8443-6E8126103D73}"/>
                </a:ext>
              </a:extLst>
            </p:cNvPr>
            <p:cNvSpPr txBox="1"/>
            <p:nvPr/>
          </p:nvSpPr>
          <p:spPr>
            <a:xfrm>
              <a:off x="6256962" y="5462806"/>
              <a:ext cx="26100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ç"/>
              </a:pPr>
              <a:r>
                <a:rPr lang="en-US" dirty="0">
                  <a:sym typeface="Wingdings" pitchFamily="2" charset="2"/>
                </a:rPr>
                <a:t>Delaunay triangulation</a:t>
              </a:r>
            </a:p>
            <a:p>
              <a:r>
                <a:rPr lang="en-US" dirty="0">
                  <a:sym typeface="Wingdings" pitchFamily="2" charset="2"/>
                </a:rPr>
                <a:t>      with Voronoi polygons</a:t>
              </a:r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95DD10-47A7-1447-9C96-F267889F0E47}"/>
              </a:ext>
            </a:extLst>
          </p:cNvPr>
          <p:cNvGrpSpPr/>
          <p:nvPr/>
        </p:nvGrpSpPr>
        <p:grpSpPr>
          <a:xfrm>
            <a:off x="3614789" y="80037"/>
            <a:ext cx="5419432" cy="2520593"/>
            <a:chOff x="2090789" y="80036"/>
            <a:chExt cx="5419432" cy="25205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70DDFB-7B7D-9045-8B29-641BF5F4D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0789" y="80036"/>
              <a:ext cx="3780889" cy="2520593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64375C-6590-884C-A53A-12DB483D0BB3}"/>
                </a:ext>
              </a:extLst>
            </p:cNvPr>
            <p:cNvCxnSpPr/>
            <p:nvPr/>
          </p:nvCxnSpPr>
          <p:spPr>
            <a:xfrm>
              <a:off x="6407524" y="1156447"/>
              <a:ext cx="343526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8F24224-2DFF-6A43-95C8-3D3338ED5260}"/>
                </a:ext>
              </a:extLst>
            </p:cNvPr>
            <p:cNvSpPr/>
            <p:nvPr/>
          </p:nvSpPr>
          <p:spPr>
            <a:xfrm>
              <a:off x="6407524" y="1110226"/>
              <a:ext cx="89591" cy="924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712EB02-34BF-3640-BB28-B5290385AF73}"/>
                </a:ext>
              </a:extLst>
            </p:cNvPr>
            <p:cNvSpPr/>
            <p:nvPr/>
          </p:nvSpPr>
          <p:spPr>
            <a:xfrm>
              <a:off x="6725433" y="1110226"/>
              <a:ext cx="89591" cy="924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7D53A78-C358-304C-BA32-6093AF75CF43}"/>
                </a:ext>
              </a:extLst>
            </p:cNvPr>
            <p:cNvSpPr/>
            <p:nvPr/>
          </p:nvSpPr>
          <p:spPr>
            <a:xfrm>
              <a:off x="6574835" y="709955"/>
              <a:ext cx="89591" cy="924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1C97569-14CF-444A-962D-5FA1F7595E8A}"/>
                </a:ext>
              </a:extLst>
            </p:cNvPr>
            <p:cNvSpPr/>
            <p:nvPr/>
          </p:nvSpPr>
          <p:spPr>
            <a:xfrm>
              <a:off x="6481117" y="1458829"/>
              <a:ext cx="289111" cy="288268"/>
            </a:xfrm>
            <a:prstGeom prst="rect">
              <a:avLst/>
            </a:prstGeom>
            <a:noFill/>
            <a:ln w="12700">
              <a:solidFill>
                <a:srgbClr val="0058F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18F20-EAF4-5C47-9E6B-A74EA028FD2E}"/>
                </a:ext>
              </a:extLst>
            </p:cNvPr>
            <p:cNvSpPr txBox="1"/>
            <p:nvPr/>
          </p:nvSpPr>
          <p:spPr>
            <a:xfrm>
              <a:off x="6892744" y="589080"/>
              <a:ext cx="617477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NODE</a:t>
              </a:r>
            </a:p>
            <a:p>
              <a:endParaRPr lang="en-US" sz="1400" dirty="0"/>
            </a:p>
            <a:p>
              <a:r>
                <a:rPr lang="en-US" sz="1400" dirty="0"/>
                <a:t>LINK</a:t>
              </a:r>
            </a:p>
            <a:p>
              <a:endParaRPr lang="en-US" sz="1400" dirty="0"/>
            </a:p>
            <a:p>
              <a:r>
                <a:rPr lang="en-US" sz="1400" dirty="0"/>
                <a:t>CELL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A5170B-EAA6-BD4D-9228-7CBD4BAAD6A0}"/>
              </a:ext>
            </a:extLst>
          </p:cNvPr>
          <p:cNvSpPr txBox="1"/>
          <p:nvPr/>
        </p:nvSpPr>
        <p:spPr>
          <a:xfrm>
            <a:off x="3907605" y="102742"/>
            <a:ext cx="4265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" pitchFamily="2" charset="0"/>
              </a:rPr>
              <a:t>grid = </a:t>
            </a:r>
            <a:r>
              <a:rPr lang="en-US" sz="1400" b="1" dirty="0" err="1">
                <a:latin typeface="Courier" pitchFamily="2" charset="0"/>
              </a:rPr>
              <a:t>RasterModelGrid</a:t>
            </a:r>
            <a:r>
              <a:rPr lang="en-US" sz="1400" b="1" dirty="0">
                <a:latin typeface="Courier" pitchFamily="2" charset="0"/>
              </a:rPr>
              <a:t>(shape=(10, 16))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7CBFA1-C009-EB47-99CC-F64A2620E73C}"/>
              </a:ext>
            </a:extLst>
          </p:cNvPr>
          <p:cNvSpPr txBox="1"/>
          <p:nvPr/>
        </p:nvSpPr>
        <p:spPr>
          <a:xfrm>
            <a:off x="1737620" y="2352334"/>
            <a:ext cx="3943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" pitchFamily="2" charset="0"/>
              </a:rPr>
              <a:t>grid = </a:t>
            </a:r>
            <a:r>
              <a:rPr lang="en-US" sz="1400" b="1" dirty="0" err="1">
                <a:latin typeface="Courier" pitchFamily="2" charset="0"/>
              </a:rPr>
              <a:t>HexModelGrid</a:t>
            </a:r>
            <a:r>
              <a:rPr lang="en-US" sz="1400" b="1" dirty="0">
                <a:latin typeface="Courier" pitchFamily="2" charset="0"/>
              </a:rPr>
              <a:t>(shape=(11, 10))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6CCA8-FBD8-5F40-9DA4-AF31851E3BD2}"/>
              </a:ext>
            </a:extLst>
          </p:cNvPr>
          <p:cNvSpPr txBox="1"/>
          <p:nvPr/>
        </p:nvSpPr>
        <p:spPr>
          <a:xfrm>
            <a:off x="7051948" y="2003259"/>
            <a:ext cx="3964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" pitchFamily="2" charset="0"/>
              </a:rPr>
              <a:t>grid = </a:t>
            </a:r>
            <a:r>
              <a:rPr lang="en-US" sz="1400" b="1" dirty="0" err="1">
                <a:latin typeface="Courier" pitchFamily="2" charset="0"/>
              </a:rPr>
              <a:t>HexModelGrid</a:t>
            </a:r>
            <a:r>
              <a:rPr lang="en-US" sz="1400" b="1" dirty="0">
                <a:latin typeface="Courier" pitchFamily="2" charset="0"/>
              </a:rPr>
              <a:t>(</a:t>
            </a:r>
          </a:p>
          <a:p>
            <a:r>
              <a:rPr lang="en-US" sz="1400" b="1" dirty="0">
                <a:latin typeface="Courier" pitchFamily="2" charset="0"/>
              </a:rPr>
              <a:t>		shape=(16, 10),</a:t>
            </a:r>
          </a:p>
          <a:p>
            <a:r>
              <a:rPr lang="en-US" sz="1400" b="1" dirty="0">
                <a:latin typeface="Courier" pitchFamily="2" charset="0"/>
              </a:rPr>
              <a:t>		</a:t>
            </a:r>
            <a:r>
              <a:rPr lang="en-US" sz="1400" b="1" dirty="0" err="1">
                <a:latin typeface="Courier" pitchFamily="2" charset="0"/>
              </a:rPr>
              <a:t>node_layout</a:t>
            </a:r>
            <a:r>
              <a:rPr lang="en-US" sz="1400" b="1" dirty="0">
                <a:latin typeface="Courier" pitchFamily="2" charset="0"/>
              </a:rPr>
              <a:t>=‘</a:t>
            </a:r>
            <a:r>
              <a:rPr lang="en-US" sz="1400" b="1" dirty="0" err="1">
                <a:latin typeface="Courier" pitchFamily="2" charset="0"/>
              </a:rPr>
              <a:t>rect</a:t>
            </a:r>
            <a:r>
              <a:rPr lang="en-US" sz="1400" b="1" dirty="0">
                <a:latin typeface="Courier" pitchFamily="2" charset="0"/>
              </a:rPr>
              <a:t>’,</a:t>
            </a:r>
          </a:p>
          <a:p>
            <a:r>
              <a:rPr lang="en-US" sz="1400" b="1" dirty="0">
                <a:latin typeface="Courier" pitchFamily="2" charset="0"/>
              </a:rPr>
              <a:t>		orientation=‘vertical’)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992A62-C20B-A14E-B246-C33EF719EEEB}"/>
              </a:ext>
            </a:extLst>
          </p:cNvPr>
          <p:cNvSpPr txBox="1"/>
          <p:nvPr/>
        </p:nvSpPr>
        <p:spPr>
          <a:xfrm>
            <a:off x="2740303" y="5309578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" pitchFamily="2" charset="0"/>
              </a:rPr>
              <a:t>grid = </a:t>
            </a:r>
            <a:r>
              <a:rPr lang="en-US" sz="1400" b="1" dirty="0" err="1">
                <a:latin typeface="Courier" pitchFamily="2" charset="0"/>
              </a:rPr>
              <a:t>RadialModelGrid</a:t>
            </a:r>
            <a:r>
              <a:rPr lang="en-US" sz="1400" b="1" dirty="0">
                <a:latin typeface="Courier" pitchFamily="2" charset="0"/>
              </a:rPr>
              <a:t>((3, 5))</a:t>
            </a:r>
          </a:p>
        </p:txBody>
      </p:sp>
    </p:spTree>
    <p:extLst>
      <p:ext uri="{BB962C8B-B14F-4D97-AF65-F5344CB8AC3E}">
        <p14:creationId xmlns:p14="http://schemas.microsoft.com/office/powerpoint/2010/main" val="7962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Building a model with </a:t>
            </a:r>
            <a:r>
              <a:rPr lang="en-US" sz="3600" dirty="0" err="1"/>
              <a:t>Landlab</a:t>
            </a:r>
            <a:r>
              <a:rPr lang="en-US" sz="3600" dirty="0"/>
              <a:t> </a:t>
            </a:r>
            <a:r>
              <a:rPr lang="en-US" sz="3600" b="1" dirty="0"/>
              <a:t>components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158943" y="2657150"/>
            <a:ext cx="7769685" cy="3760096"/>
            <a:chOff x="634942" y="2172502"/>
            <a:chExt cx="7769685" cy="3760096"/>
          </a:xfrm>
        </p:grpSpPr>
        <p:sp>
          <p:nvSpPr>
            <p:cNvPr id="7" name="TextBox 6"/>
            <p:cNvSpPr txBox="1"/>
            <p:nvPr/>
          </p:nvSpPr>
          <p:spPr>
            <a:xfrm>
              <a:off x="918995" y="3258751"/>
              <a:ext cx="1622409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COMPONENT 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55631" y="3275463"/>
              <a:ext cx="1618905" cy="369332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COMPONENT 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01566" y="3258751"/>
              <a:ext cx="1697838" cy="369332"/>
            </a:xfrm>
            <a:prstGeom prst="rect">
              <a:avLst/>
            </a:prstGeom>
            <a:solidFill>
              <a:srgbClr val="8EB4E3"/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COMPONENT </a:t>
              </a:r>
              <a:r>
                <a:rPr lang="en-US" i="1" dirty="0"/>
                <a:t>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48331" y="4075938"/>
              <a:ext cx="1336323" cy="76944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GRID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39927" y="5273277"/>
              <a:ext cx="869837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FIELD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24644" y="5273277"/>
              <a:ext cx="869837" cy="369332"/>
            </a:xfrm>
            <a:prstGeom prst="rect">
              <a:avLst/>
            </a:prstGeom>
            <a:solidFill>
              <a:srgbClr val="E6B9B8"/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FIELD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49915" y="5273277"/>
              <a:ext cx="902811" cy="369332"/>
            </a:xfrm>
            <a:prstGeom prst="rect">
              <a:avLst/>
            </a:prstGeom>
            <a:solidFill>
              <a:srgbClr val="E6B9B8"/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FIELD</a:t>
              </a:r>
              <a:r>
                <a:rPr lang="en-US" i="1" dirty="0"/>
                <a:t> 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56921" y="3258751"/>
              <a:ext cx="4401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800" b="1" dirty="0"/>
                <a:t>…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63263" y="5119389"/>
              <a:ext cx="4401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2800" b="1" dirty="0"/>
                <a:t>…</a:t>
              </a:r>
              <a:endParaRPr lang="en-US" sz="2800" b="1" dirty="0"/>
            </a:p>
          </p:txBody>
        </p:sp>
        <p:cxnSp>
          <p:nvCxnSpPr>
            <p:cNvPr id="17" name="Straight Connector 16"/>
            <p:cNvCxnSpPr>
              <a:endCxn id="11" idx="0"/>
            </p:cNvCxnSpPr>
            <p:nvPr/>
          </p:nvCxnSpPr>
          <p:spPr>
            <a:xfrm flipH="1">
              <a:off x="2774846" y="4845379"/>
              <a:ext cx="1173485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2" idx="0"/>
            </p:cNvCxnSpPr>
            <p:nvPr/>
          </p:nvCxnSpPr>
          <p:spPr>
            <a:xfrm flipH="1">
              <a:off x="3959563" y="4845379"/>
              <a:ext cx="434919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3" idx="0"/>
            </p:cNvCxnSpPr>
            <p:nvPr/>
          </p:nvCxnSpPr>
          <p:spPr>
            <a:xfrm>
              <a:off x="5274217" y="4845379"/>
              <a:ext cx="927104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912960" y="4845379"/>
              <a:ext cx="199994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845017" y="3648040"/>
              <a:ext cx="2103314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576407" y="3648040"/>
              <a:ext cx="818074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912960" y="3781971"/>
              <a:ext cx="390422" cy="29396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5303382" y="3648040"/>
              <a:ext cx="1907243" cy="42789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529090" y="2172502"/>
              <a:ext cx="20212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DRIVER</a:t>
              </a:r>
            </a:p>
            <a:p>
              <a:pPr algn="ctr"/>
              <a:r>
                <a:rPr lang="en-US" sz="2400" dirty="0"/>
                <a:t>(Python script)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4942" y="2172502"/>
              <a:ext cx="7769685" cy="376009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158942" y="1854981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Parameters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91907" y="1855816"/>
            <a:ext cx="688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32408" y="15394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40" name="Down Arrow 39"/>
          <p:cNvSpPr/>
          <p:nvPr/>
        </p:nvSpPr>
        <p:spPr>
          <a:xfrm flipH="1">
            <a:off x="2626794" y="2224314"/>
            <a:ext cx="434434" cy="3350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 flipH="1">
            <a:off x="9308869" y="2225148"/>
            <a:ext cx="434434" cy="3350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 flipH="1" flipV="1">
            <a:off x="5784823" y="1942212"/>
            <a:ext cx="434434" cy="61801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ORMAL FAULT">
            <a:extLst>
              <a:ext uri="{FF2B5EF4-FFF2-40B4-BE49-F238E27FC236}">
                <a16:creationId xmlns:a16="http://schemas.microsoft.com/office/drawing/2014/main" id="{F7292B6D-7175-E341-B48E-EC379E2E2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495" y="3961914"/>
            <a:ext cx="2576266" cy="134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8768"/>
            <a:ext cx="8229600" cy="536864"/>
          </a:xfrm>
        </p:spPr>
        <p:txBody>
          <a:bodyPr>
            <a:noAutofit/>
          </a:bodyPr>
          <a:lstStyle/>
          <a:p>
            <a:r>
              <a:rPr lang="en-US" sz="3600" dirty="0"/>
              <a:t>Some process components in the toolkit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904" y="2439893"/>
            <a:ext cx="1999051" cy="14992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9322" y="942579"/>
            <a:ext cx="2251600" cy="14973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392" y="2448565"/>
            <a:ext cx="2241530" cy="14906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554" y="4132210"/>
            <a:ext cx="2474624" cy="13478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546" y="5527530"/>
            <a:ext cx="1782577" cy="1283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904" y="942579"/>
            <a:ext cx="1996419" cy="14973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5278" y="5220048"/>
            <a:ext cx="2449276" cy="1637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1341" y="5220047"/>
            <a:ext cx="2183937" cy="1637953"/>
          </a:xfrm>
          <a:prstGeom prst="rect">
            <a:avLst/>
          </a:prstGeom>
        </p:spPr>
      </p:pic>
      <p:pic>
        <p:nvPicPr>
          <p:cNvPr id="15" name="Picture 14" descr="STRAIN001Rain_Forest_Vegetation.jp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1341" y="3962663"/>
            <a:ext cx="2178089" cy="12494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1340" y="4873527"/>
            <a:ext cx="2103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VEGETATION GROWTH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76590" y="6226208"/>
            <a:ext cx="17010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STOCHASTIC </a:t>
            </a:r>
          </a:p>
          <a:p>
            <a:r>
              <a:rPr lang="en-US" sz="1600" dirty="0">
                <a:solidFill>
                  <a:schemeClr val="bg1"/>
                </a:solidFill>
              </a:rPr>
              <a:t>FIRE GENERATION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69455" y="5235538"/>
            <a:ext cx="1692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SHALLOW-WATER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HYDRODYNAMICS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32904" y="1817319"/>
            <a:ext cx="19603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STOCHASTIC 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STORM GENERATION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07527" y="2063541"/>
            <a:ext cx="1126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SOIL CREEP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10894" y="2676332"/>
            <a:ext cx="1797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CHANNEL INCISION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69108" y="3217297"/>
            <a:ext cx="14996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SOIL MOISTURE</a:t>
            </a:r>
          </a:p>
          <a:p>
            <a:r>
              <a:rPr lang="en-US" sz="1600" dirty="0">
                <a:solidFill>
                  <a:schemeClr val="bg1"/>
                </a:solidFill>
              </a:rPr>
              <a:t>DYNAMICS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08988" y="6226208"/>
            <a:ext cx="11849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CELLULAR</a:t>
            </a:r>
          </a:p>
          <a:p>
            <a:r>
              <a:rPr lang="en-US" sz="1600" dirty="0">
                <a:solidFill>
                  <a:srgbClr val="000000"/>
                </a:solidFill>
              </a:rPr>
              <a:t>AUTOMATA</a:t>
            </a:r>
          </a:p>
        </p:txBody>
      </p:sp>
      <p:pic>
        <p:nvPicPr>
          <p:cNvPr id="26" name="Picture 25" descr="Screen Shot 2016-12-12 at 11.13.52 A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75" y="4165332"/>
            <a:ext cx="1647463" cy="149269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828274" y="5636113"/>
            <a:ext cx="164746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FLOW ROUTING</a:t>
            </a:r>
          </a:p>
        </p:txBody>
      </p:sp>
      <p:pic>
        <p:nvPicPr>
          <p:cNvPr id="1026" name="Picture 2" descr="https://upload.wikimedia.org/wikipedia/commons/6/63/Slide-guerrero1.JPG">
            <a:extLst>
              <a:ext uri="{FF2B5EF4-FFF2-40B4-BE49-F238E27FC236}">
                <a16:creationId xmlns:a16="http://schemas.microsoft.com/office/drawing/2014/main" id="{B4104EBF-8CAA-AD44-94A1-B1D12484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389" y="943989"/>
            <a:ext cx="2072796" cy="284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27AC1F-9188-E849-BBE8-405958937E4C}"/>
              </a:ext>
            </a:extLst>
          </p:cNvPr>
          <p:cNvSpPr txBox="1"/>
          <p:nvPr/>
        </p:nvSpPr>
        <p:spPr>
          <a:xfrm>
            <a:off x="3028134" y="3189538"/>
            <a:ext cx="1886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LANDSLIDE PROBABILITY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70F15F-2644-6F4A-B27A-458FCBE5FDB7}"/>
              </a:ext>
            </a:extLst>
          </p:cNvPr>
          <p:cNvSpPr/>
          <p:nvPr/>
        </p:nvSpPr>
        <p:spPr>
          <a:xfrm>
            <a:off x="3879650" y="4873527"/>
            <a:ext cx="2341078" cy="336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84600" y="484968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NORMAL FAULTING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274FF7-A700-B945-AD33-69EF236B2D0B}"/>
              </a:ext>
            </a:extLst>
          </p:cNvPr>
          <p:cNvSpPr/>
          <p:nvPr/>
        </p:nvSpPr>
        <p:spPr>
          <a:xfrm>
            <a:off x="6235459" y="3947147"/>
            <a:ext cx="129303" cy="12883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20729" y="4435908"/>
            <a:ext cx="1467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LITHOSPHERE</a:t>
            </a:r>
          </a:p>
          <a:p>
            <a:r>
              <a:rPr lang="en-US" sz="1600" dirty="0"/>
              <a:t>FLEXURE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4541B4-802C-B745-9271-B47FB8512241}"/>
              </a:ext>
            </a:extLst>
          </p:cNvPr>
          <p:cNvSpPr/>
          <p:nvPr/>
        </p:nvSpPr>
        <p:spPr>
          <a:xfrm>
            <a:off x="3846867" y="3917355"/>
            <a:ext cx="2517894" cy="1385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3267" y="274638"/>
            <a:ext cx="7357533" cy="1143000"/>
          </a:xfrm>
        </p:spPr>
        <p:txBody>
          <a:bodyPr/>
          <a:lstStyle/>
          <a:p>
            <a:r>
              <a:rPr lang="en-US" dirty="0"/>
              <a:t>Cellular automaton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err="1"/>
              <a:t>CellLab</a:t>
            </a:r>
            <a:r>
              <a:rPr lang="en-US" sz="2400" b="1" dirty="0"/>
              <a:t>-CTS:</a:t>
            </a:r>
            <a:r>
              <a:rPr lang="en-US" sz="2400" dirty="0"/>
              <a:t> Continuous-time stochastic CA </a:t>
            </a:r>
          </a:p>
        </p:txBody>
      </p:sp>
      <p:pic>
        <p:nvPicPr>
          <p:cNvPr id="11" name="Picture 10" descr="LandlabBetas_0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408068"/>
            <a:ext cx="949229" cy="1009571"/>
          </a:xfrm>
          <a:prstGeom prst="rect">
            <a:avLst/>
          </a:prstGeom>
        </p:spPr>
      </p:pic>
      <p:pic>
        <p:nvPicPr>
          <p:cNvPr id="6" name="silo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5377" y="3073617"/>
            <a:ext cx="3254428" cy="24408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45733" y="3073617"/>
            <a:ext cx="270932" cy="2440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54600" y="3073616"/>
            <a:ext cx="283585" cy="2539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73462" y="6228916"/>
            <a:ext cx="521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(Tucker et al., 2016 </a:t>
            </a:r>
            <a:r>
              <a:rPr lang="en-US" i="1" dirty="0"/>
              <a:t>Geoscientific Model Development;</a:t>
            </a:r>
          </a:p>
          <a:p>
            <a:pPr algn="r"/>
            <a:r>
              <a:rPr lang="en-US" dirty="0"/>
              <a:t>2018 </a:t>
            </a:r>
            <a:r>
              <a:rPr lang="en-US" i="1" dirty="0"/>
              <a:t>Earth Surface Dynamics</a:t>
            </a:r>
            <a:r>
              <a:rPr lang="en-US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A960B0-89EF-2A41-9EAE-94B59BC4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942" y="3036726"/>
            <a:ext cx="3467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handy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 and output</a:t>
            </a:r>
          </a:p>
          <a:p>
            <a:pPr marL="857250" lvl="1" indent="-457200"/>
            <a:r>
              <a:rPr lang="en-US" dirty="0"/>
              <a:t>Parameter input from formatted text file </a:t>
            </a:r>
          </a:p>
          <a:p>
            <a:pPr marL="857250" lvl="1" indent="-457200"/>
            <a:r>
              <a:rPr lang="en-US" dirty="0"/>
              <a:t>Read and/or write gridded data:</a:t>
            </a:r>
          </a:p>
          <a:p>
            <a:pPr marL="1257300" lvl="2" indent="-457200"/>
            <a:r>
              <a:rPr lang="en-US" dirty="0"/>
              <a:t>ESRI ASCII</a:t>
            </a:r>
          </a:p>
          <a:p>
            <a:pPr marL="1257300" lvl="2" indent="-457200"/>
            <a:r>
              <a:rPr lang="en-US" dirty="0" err="1"/>
              <a:t>netCDF</a:t>
            </a:r>
            <a:endParaRPr lang="en-US" dirty="0"/>
          </a:p>
          <a:p>
            <a:pPr marL="457200" indent="-457200"/>
            <a:r>
              <a:rPr lang="en-US" dirty="0"/>
              <a:t>DEM analysis and pre-processing</a:t>
            </a:r>
          </a:p>
          <a:p>
            <a:pPr marL="857250" lvl="1" indent="-457200"/>
            <a:r>
              <a:rPr lang="en-US" dirty="0"/>
              <a:t>Configure “watershed” boundary conditions</a:t>
            </a:r>
          </a:p>
          <a:p>
            <a:pPr marL="857250" lvl="1" indent="-457200"/>
            <a:r>
              <a:rPr lang="en-US" dirty="0"/>
              <a:t>Other terrain analysis functions</a:t>
            </a:r>
          </a:p>
          <a:p>
            <a:pPr marL="457200" indent="-457200"/>
            <a:r>
              <a:rPr lang="en-US" dirty="0"/>
              <a:t>Basic plotting with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03290" y="3049402"/>
            <a:ext cx="5599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cs typeface="Courier New"/>
              </a:rPr>
              <a:t>EX:    </a:t>
            </a:r>
            <a:r>
              <a:rPr lang="en-US" sz="1400" b="1" dirty="0">
                <a:latin typeface="Courier New"/>
                <a:cs typeface="Courier New"/>
              </a:rPr>
              <a:t>(</a:t>
            </a:r>
            <a:r>
              <a:rPr lang="en-US" sz="1400" b="1" dirty="0" err="1">
                <a:latin typeface="Courier New"/>
                <a:cs typeface="Courier New"/>
              </a:rPr>
              <a:t>mygrid</a:t>
            </a:r>
            <a:r>
              <a:rPr lang="en-US" sz="1400" b="1" dirty="0">
                <a:latin typeface="Courier New"/>
                <a:cs typeface="Courier New"/>
              </a:rPr>
              <a:t>, </a:t>
            </a:r>
            <a:r>
              <a:rPr lang="en-US" sz="1400" b="1" dirty="0" err="1">
                <a:latin typeface="Courier New"/>
                <a:cs typeface="Courier New"/>
              </a:rPr>
              <a:t>topo</a:t>
            </a:r>
            <a:r>
              <a:rPr lang="en-US" sz="1400" b="1" dirty="0">
                <a:latin typeface="Courier New"/>
                <a:cs typeface="Courier New"/>
              </a:rPr>
              <a:t>) = </a:t>
            </a:r>
            <a:r>
              <a:rPr lang="en-US" sz="1400" b="1" dirty="0" err="1">
                <a:latin typeface="Courier New"/>
                <a:cs typeface="Courier New"/>
              </a:rPr>
              <a:t>read_esri_ascii</a:t>
            </a:r>
            <a:r>
              <a:rPr lang="en-US" sz="1400" b="1" dirty="0">
                <a:latin typeface="Courier New"/>
                <a:cs typeface="Courier New"/>
              </a:rPr>
              <a:t>(‘</a:t>
            </a:r>
            <a:r>
              <a:rPr lang="en-US" sz="1400" b="1" dirty="0" err="1">
                <a:latin typeface="Courier New"/>
                <a:cs typeface="Courier New"/>
              </a:rPr>
              <a:t>my_dem.txt</a:t>
            </a:r>
            <a:r>
              <a:rPr lang="en-US" sz="1400" b="1" dirty="0">
                <a:latin typeface="Courier New"/>
                <a:cs typeface="Courier New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99768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6157-5216-9C4B-9B31-BE807039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57202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6-line diffusion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C8393-2844-134D-9782-79410F59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304772"/>
            <a:ext cx="9144000" cy="2312176"/>
          </a:xfrm>
          <a:prstGeom prst="rect">
            <a:avLst/>
          </a:prstGeom>
        </p:spPr>
      </p:pic>
      <p:pic>
        <p:nvPicPr>
          <p:cNvPr id="7" name="nine-line-scarp-diffusion.avi">
            <a:hlinkClick r:id="" action="ppaction://media"/>
            <a:extLst>
              <a:ext uri="{FF2B5EF4-FFF2-40B4-BE49-F238E27FC236}">
                <a16:creationId xmlns:a16="http://schemas.microsoft.com/office/drawing/2014/main" id="{3400FC27-193D-024C-A8CE-D54C608832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7513" y="846668"/>
            <a:ext cx="4886822" cy="34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0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5FC406-E9CD-D04A-91C3-9D547211E9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08" b="8908"/>
          <a:stretch>
            <a:fillRect/>
          </a:stretch>
        </p:blipFill>
        <p:spPr>
          <a:xfrm>
            <a:off x="1970927" y="2170150"/>
            <a:ext cx="8322067" cy="4576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64A42-1BBA-C347-9518-BB2B4D667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Tutorial #1: modeling the erosional degradation of a fault scarp using linear diffusion theory</a:t>
            </a:r>
          </a:p>
        </p:txBody>
      </p:sp>
    </p:spTree>
    <p:extLst>
      <p:ext uri="{BB962C8B-B14F-4D97-AF65-F5344CB8AC3E}">
        <p14:creationId xmlns:p14="http://schemas.microsoft.com/office/powerpoint/2010/main" val="275082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th_slid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2" y="-1066800"/>
            <a:ext cx="11763188" cy="90897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44134" y="1862666"/>
            <a:ext cx="4402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</a:rPr>
              <a:t>SOIL MASS IS CONSERVED </a:t>
            </a:r>
            <a:r>
              <a:rPr lang="en-US" sz="2800">
                <a:solidFill>
                  <a:srgbClr val="00B050"/>
                </a:solidFill>
                <a:sym typeface="Wingdings"/>
              </a:rPr>
              <a:t></a:t>
            </a:r>
            <a:endParaRPr lang="en-US" sz="280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9318" y="4792132"/>
            <a:ext cx="416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sym typeface="Wingdings"/>
              </a:rPr>
              <a:t>SOIL </a:t>
            </a:r>
            <a:r>
              <a:rPr lang="en-US" sz="2800" dirty="0">
                <a:solidFill>
                  <a:srgbClr val="00B050"/>
                </a:solidFill>
                <a:sym typeface="Wingdings"/>
              </a:rPr>
              <a:t>CREEPS DOWNHILL 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5073F-7981-6E45-BE2C-202B7DF35EAD}"/>
              </a:ext>
            </a:extLst>
          </p:cNvPr>
          <p:cNvSpPr/>
          <p:nvPr/>
        </p:nvSpPr>
        <p:spPr>
          <a:xfrm>
            <a:off x="7811784" y="2365338"/>
            <a:ext cx="164386" cy="2671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thematical Modeling of Earth's Dynamical Systems: A Primer: Rudy ...">
            <a:extLst>
              <a:ext uri="{FF2B5EF4-FFF2-40B4-BE49-F238E27FC236}">
                <a16:creationId xmlns:a16="http://schemas.microsoft.com/office/drawing/2014/main" id="{2FF86F63-E9C7-4148-A048-BA1E9A6C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601564"/>
            <a:ext cx="2514600" cy="403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1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F334E65-1C81-3C43-B8C2-29D9EC6F6AF0}"/>
              </a:ext>
            </a:extLst>
          </p:cNvPr>
          <p:cNvGrpSpPr/>
          <p:nvPr/>
        </p:nvGrpSpPr>
        <p:grpSpPr>
          <a:xfrm>
            <a:off x="1777999" y="1045270"/>
            <a:ext cx="8680428" cy="2640136"/>
            <a:chOff x="220133" y="1710266"/>
            <a:chExt cx="8680428" cy="26401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835B87-627C-374E-8D3C-1FF02BF18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5006" y="1710266"/>
              <a:ext cx="5225555" cy="264013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0133" y="1862666"/>
              <a:ext cx="440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B050"/>
                  </a:solidFill>
                </a:rPr>
                <a:t>SOIL MASS IS CONSERVED </a:t>
              </a:r>
              <a:r>
                <a:rPr lang="en-US" sz="2800" dirty="0">
                  <a:solidFill>
                    <a:srgbClr val="00B050"/>
                  </a:solidFill>
                  <a:sym typeface="Wingdings"/>
                </a:rPr>
                <a:t></a:t>
              </a:r>
              <a:endParaRPr lang="en-US" sz="28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EFB121-2A5C-5440-95F3-49F08E862ED2}"/>
              </a:ext>
            </a:extLst>
          </p:cNvPr>
          <p:cNvGrpSpPr/>
          <p:nvPr/>
        </p:nvGrpSpPr>
        <p:grpSpPr>
          <a:xfrm>
            <a:off x="2409319" y="4572000"/>
            <a:ext cx="6715631" cy="1798715"/>
            <a:chOff x="885318" y="4571999"/>
            <a:chExt cx="6715631" cy="1798715"/>
          </a:xfrm>
        </p:grpSpPr>
        <p:sp>
          <p:nvSpPr>
            <p:cNvPr id="4" name="TextBox 3"/>
            <p:cNvSpPr txBox="1"/>
            <p:nvPr/>
          </p:nvSpPr>
          <p:spPr>
            <a:xfrm>
              <a:off x="885318" y="4792132"/>
              <a:ext cx="4164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00B050"/>
                  </a:solidFill>
                  <a:sym typeface="Wingdings"/>
                </a:rPr>
                <a:t>SOIL </a:t>
              </a:r>
              <a:r>
                <a:rPr lang="en-US" sz="2800" dirty="0">
                  <a:solidFill>
                    <a:srgbClr val="00B050"/>
                  </a:solidFill>
                  <a:sym typeface="Wingdings"/>
                </a:rPr>
                <a:t>CREEPS DOWNHILL </a:t>
              </a:r>
              <a:endParaRPr lang="en-US" sz="2800" dirty="0">
                <a:solidFill>
                  <a:srgbClr val="00B050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95423D-4922-E54B-841A-41BAC8212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2666" y="4571999"/>
              <a:ext cx="1928283" cy="1798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207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Imagine a world of </a:t>
            </a:r>
            <a:r>
              <a:rPr lang="en-US" i="1" dirty="0"/>
              <a:t>cells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389455-EF09-2D4F-A31F-EAD55DDE1C46}"/>
              </a:ext>
            </a:extLst>
          </p:cNvPr>
          <p:cNvGrpSpPr/>
          <p:nvPr/>
        </p:nvGrpSpPr>
        <p:grpSpPr>
          <a:xfrm>
            <a:off x="4267200" y="2288628"/>
            <a:ext cx="3658914" cy="2740572"/>
            <a:chOff x="2743200" y="2288628"/>
            <a:chExt cx="3658914" cy="274057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A9E2F3-5001-9240-8BD1-889DBE2920EA}"/>
                </a:ext>
              </a:extLst>
            </p:cNvPr>
            <p:cNvSpPr/>
            <p:nvPr/>
          </p:nvSpPr>
          <p:spPr>
            <a:xfrm>
              <a:off x="2747142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B1CABC-0C2C-D344-AC89-4BD2CA7E1857}"/>
                </a:ext>
              </a:extLst>
            </p:cNvPr>
            <p:cNvSpPr/>
            <p:nvPr/>
          </p:nvSpPr>
          <p:spPr>
            <a:xfrm>
              <a:off x="3661542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1FBCD5-8EE5-5B49-B408-877B0C92D990}"/>
                </a:ext>
              </a:extLst>
            </p:cNvPr>
            <p:cNvSpPr/>
            <p:nvPr/>
          </p:nvSpPr>
          <p:spPr>
            <a:xfrm>
              <a:off x="5487714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DCAA62-FAC3-9A45-940A-BABB4EC645AF}"/>
                </a:ext>
              </a:extLst>
            </p:cNvPr>
            <p:cNvSpPr/>
            <p:nvPr/>
          </p:nvSpPr>
          <p:spPr>
            <a:xfrm>
              <a:off x="36576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A09B05-98D5-EC42-AB5C-EAED75F36C9D}"/>
                </a:ext>
              </a:extLst>
            </p:cNvPr>
            <p:cNvSpPr/>
            <p:nvPr/>
          </p:nvSpPr>
          <p:spPr>
            <a:xfrm>
              <a:off x="45720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FB249E-DAA5-E445-BCD1-A66D9E1AC698}"/>
                </a:ext>
              </a:extLst>
            </p:cNvPr>
            <p:cNvSpPr/>
            <p:nvPr/>
          </p:nvSpPr>
          <p:spPr>
            <a:xfrm>
              <a:off x="27432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F5E833-9781-434A-B8DB-57BAFE3BA827}"/>
                </a:ext>
              </a:extLst>
            </p:cNvPr>
            <p:cNvSpPr/>
            <p:nvPr/>
          </p:nvSpPr>
          <p:spPr>
            <a:xfrm>
              <a:off x="5485086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93B48-5B9D-8346-901A-D4B7BCA92C69}"/>
                </a:ext>
              </a:extLst>
            </p:cNvPr>
            <p:cNvSpPr/>
            <p:nvPr/>
          </p:nvSpPr>
          <p:spPr>
            <a:xfrm>
              <a:off x="4573314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2A9835-EE4A-D949-B0B2-6B8D490CCA0F}"/>
                </a:ext>
              </a:extLst>
            </p:cNvPr>
            <p:cNvSpPr/>
            <p:nvPr/>
          </p:nvSpPr>
          <p:spPr>
            <a:xfrm>
              <a:off x="54864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AA57B0-6F1D-3444-8553-67C0A4589E93}"/>
                </a:ext>
              </a:extLst>
            </p:cNvPr>
            <p:cNvSpPr/>
            <p:nvPr/>
          </p:nvSpPr>
          <p:spPr>
            <a:xfrm>
              <a:off x="45720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2170E7-97D6-4D4A-A918-6345BD63D5F9}"/>
                </a:ext>
              </a:extLst>
            </p:cNvPr>
            <p:cNvSpPr/>
            <p:nvPr/>
          </p:nvSpPr>
          <p:spPr>
            <a:xfrm>
              <a:off x="36576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7D2114-62AE-0647-9D94-F8E87E53B8B2}"/>
                </a:ext>
              </a:extLst>
            </p:cNvPr>
            <p:cNvSpPr/>
            <p:nvPr/>
          </p:nvSpPr>
          <p:spPr>
            <a:xfrm>
              <a:off x="2744514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E0801F-97D7-D64F-8605-E1C0D59975C4}"/>
              </a:ext>
            </a:extLst>
          </p:cNvPr>
          <p:cNvGrpSpPr/>
          <p:nvPr/>
        </p:nvGrpSpPr>
        <p:grpSpPr>
          <a:xfrm>
            <a:off x="4402394" y="2289942"/>
            <a:ext cx="441146" cy="911772"/>
            <a:chOff x="2878394" y="2289942"/>
            <a:chExt cx="441146" cy="91177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47CCB-C8C2-5A43-9D2D-205715437A63}"/>
                </a:ext>
              </a:extLst>
            </p:cNvPr>
            <p:cNvCxnSpPr/>
            <p:nvPr/>
          </p:nvCxnSpPr>
          <p:spPr>
            <a:xfrm>
              <a:off x="2895600" y="2289942"/>
              <a:ext cx="0" cy="9117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56E317-C994-D641-A355-2E1EF29A6902}"/>
                </a:ext>
              </a:extLst>
            </p:cNvPr>
            <p:cNvSpPr txBox="1"/>
            <p:nvPr/>
          </p:nvSpPr>
          <p:spPr>
            <a:xfrm>
              <a:off x="2878394" y="256116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Symbol" pitchFamily="2" charset="2"/>
                </a:rPr>
                <a:t>D</a:t>
              </a:r>
              <a:r>
                <a:rPr lang="en-US" i="1" dirty="0" err="1">
                  <a:latin typeface="Garamond" panose="02020404030301010803" pitchFamily="18" charset="0"/>
                </a:rPr>
                <a:t>x</a:t>
              </a:r>
              <a:endParaRPr lang="en-US" i="1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C713BB-F179-6E49-BF32-CC569211D635}"/>
              </a:ext>
            </a:extLst>
          </p:cNvPr>
          <p:cNvGrpSpPr/>
          <p:nvPr/>
        </p:nvGrpSpPr>
        <p:grpSpPr>
          <a:xfrm>
            <a:off x="5181600" y="2698332"/>
            <a:ext cx="911772" cy="369332"/>
            <a:chOff x="3657600" y="2698332"/>
            <a:chExt cx="91177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7DDB0E2-493F-3D46-9498-BF8C2C2163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13486" y="2592114"/>
              <a:ext cx="0" cy="9117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F920DA-311D-864A-99AB-740389D6BE6C}"/>
                </a:ext>
              </a:extLst>
            </p:cNvPr>
            <p:cNvSpPr txBox="1"/>
            <p:nvPr/>
          </p:nvSpPr>
          <p:spPr>
            <a:xfrm>
              <a:off x="3891761" y="269833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Symbol" pitchFamily="2" charset="2"/>
                </a:rPr>
                <a:t>D</a:t>
              </a:r>
              <a:r>
                <a:rPr lang="en-US" i="1" dirty="0" err="1">
                  <a:latin typeface="Garamond" panose="02020404030301010803" pitchFamily="18" charset="0"/>
                </a:rPr>
                <a:t>x</a:t>
              </a:r>
              <a:endParaRPr lang="en-US" i="1" dirty="0">
                <a:latin typeface="Garamond" panose="02020404030301010803" pitchFamily="18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1609EC6-1FD9-9546-98ED-78A515D13097}"/>
              </a:ext>
            </a:extLst>
          </p:cNvPr>
          <p:cNvSpPr txBox="1"/>
          <p:nvPr/>
        </p:nvSpPr>
        <p:spPr>
          <a:xfrm>
            <a:off x="3582202" y="5950116"/>
            <a:ext cx="503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Model will keep track of soil volume inside each cell</a:t>
            </a:r>
          </a:p>
        </p:txBody>
      </p:sp>
    </p:spTree>
    <p:extLst>
      <p:ext uri="{BB962C8B-B14F-4D97-AF65-F5344CB8AC3E}">
        <p14:creationId xmlns:p14="http://schemas.microsoft.com/office/powerpoint/2010/main" val="185371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D0001B-C95B-D646-B49C-2752AEC9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1D9121-C65D-4A42-B511-9BDC7BD9FEA0}"/>
              </a:ext>
            </a:extLst>
          </p:cNvPr>
          <p:cNvSpPr txBox="1"/>
          <p:nvPr/>
        </p:nvSpPr>
        <p:spPr>
          <a:xfrm>
            <a:off x="1676400" y="1524000"/>
            <a:ext cx="94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(11.00-1.10)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CE55DB3-BB18-CC41-89C3-1DD8C833C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752496"/>
              </p:ext>
            </p:extLst>
          </p:nvPr>
        </p:nvGraphicFramePr>
        <p:xfrm>
          <a:off x="2032000" y="2136310"/>
          <a:ext cx="8128000" cy="1752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9958294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24128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11.00-11.10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75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Landlab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11.10 -12.00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979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B050"/>
                          </a:solidFill>
                        </a:rPr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B050"/>
                          </a:solidFill>
                        </a:rPr>
                        <a:t>12.00-12.10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1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Terrainbento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12.10- 1pm</a:t>
                      </a:r>
                    </a:p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62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35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Inside each cell is a </a:t>
            </a:r>
            <a:r>
              <a:rPr lang="en-US" i="1" dirty="0"/>
              <a:t>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9E2F3-5001-9240-8BD1-889DBE2920EA}"/>
              </a:ext>
            </a:extLst>
          </p:cNvPr>
          <p:cNvSpPr/>
          <p:nvPr/>
        </p:nvSpPr>
        <p:spPr>
          <a:xfrm>
            <a:off x="4267200" y="2288628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1CABC-0C2C-D344-AC89-4BD2CA7E1857}"/>
              </a:ext>
            </a:extLst>
          </p:cNvPr>
          <p:cNvSpPr/>
          <p:nvPr/>
        </p:nvSpPr>
        <p:spPr>
          <a:xfrm>
            <a:off x="5181600" y="2288628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1FBCD5-8EE5-5B49-B408-877B0C92D990}"/>
              </a:ext>
            </a:extLst>
          </p:cNvPr>
          <p:cNvSpPr/>
          <p:nvPr/>
        </p:nvSpPr>
        <p:spPr>
          <a:xfrm>
            <a:off x="7011714" y="32004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DCAA62-FAC3-9A45-940A-BABB4EC645AF}"/>
              </a:ext>
            </a:extLst>
          </p:cNvPr>
          <p:cNvSpPr/>
          <p:nvPr/>
        </p:nvSpPr>
        <p:spPr>
          <a:xfrm>
            <a:off x="5181600" y="32004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A09B05-98D5-EC42-AB5C-EAED75F36C9D}"/>
              </a:ext>
            </a:extLst>
          </p:cNvPr>
          <p:cNvSpPr/>
          <p:nvPr/>
        </p:nvSpPr>
        <p:spPr>
          <a:xfrm>
            <a:off x="6096000" y="32004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B249E-DAA5-E445-BCD1-A66D9E1AC698}"/>
              </a:ext>
            </a:extLst>
          </p:cNvPr>
          <p:cNvSpPr/>
          <p:nvPr/>
        </p:nvSpPr>
        <p:spPr>
          <a:xfrm>
            <a:off x="4267200" y="32004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5E833-9781-434A-B8DB-57BAFE3BA827}"/>
              </a:ext>
            </a:extLst>
          </p:cNvPr>
          <p:cNvSpPr/>
          <p:nvPr/>
        </p:nvSpPr>
        <p:spPr>
          <a:xfrm>
            <a:off x="7009086" y="22860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93B48-5B9D-8346-901A-D4B7BCA92C69}"/>
              </a:ext>
            </a:extLst>
          </p:cNvPr>
          <p:cNvSpPr/>
          <p:nvPr/>
        </p:nvSpPr>
        <p:spPr>
          <a:xfrm>
            <a:off x="6096000" y="22860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2A9835-EE4A-D949-B0B2-6B8D490CCA0F}"/>
              </a:ext>
            </a:extLst>
          </p:cNvPr>
          <p:cNvSpPr/>
          <p:nvPr/>
        </p:nvSpPr>
        <p:spPr>
          <a:xfrm>
            <a:off x="7010400" y="41148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AA57B0-6F1D-3444-8553-67C0A4589E93}"/>
              </a:ext>
            </a:extLst>
          </p:cNvPr>
          <p:cNvSpPr/>
          <p:nvPr/>
        </p:nvSpPr>
        <p:spPr>
          <a:xfrm>
            <a:off x="6096000" y="41148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170E7-97D6-4D4A-A918-6345BD63D5F9}"/>
              </a:ext>
            </a:extLst>
          </p:cNvPr>
          <p:cNvSpPr/>
          <p:nvPr/>
        </p:nvSpPr>
        <p:spPr>
          <a:xfrm>
            <a:off x="5181600" y="41148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7D2114-62AE-0647-9D94-F8E87E53B8B2}"/>
              </a:ext>
            </a:extLst>
          </p:cNvPr>
          <p:cNvSpPr/>
          <p:nvPr/>
        </p:nvSpPr>
        <p:spPr>
          <a:xfrm>
            <a:off x="4268514" y="4114800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2FFC4-2E39-5E4A-913C-67F9BA40DEDC}"/>
              </a:ext>
            </a:extLst>
          </p:cNvPr>
          <p:cNvGrpSpPr/>
          <p:nvPr/>
        </p:nvGrpSpPr>
        <p:grpSpPr>
          <a:xfrm>
            <a:off x="4678680" y="2697480"/>
            <a:ext cx="2834640" cy="1920240"/>
            <a:chOff x="3154680" y="2697480"/>
            <a:chExt cx="2834640" cy="19202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2C708D-6EC8-7941-A86F-94CE5F93D2B5}"/>
                </a:ext>
              </a:extLst>
            </p:cNvPr>
            <p:cNvSpPr/>
            <p:nvPr/>
          </p:nvSpPr>
          <p:spPr>
            <a:xfrm>
              <a:off x="3154680" y="2700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58767-7472-CE42-8EC9-9699FA49D357}"/>
                </a:ext>
              </a:extLst>
            </p:cNvPr>
            <p:cNvSpPr/>
            <p:nvPr/>
          </p:nvSpPr>
          <p:spPr>
            <a:xfrm>
              <a:off x="4072642" y="26987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37A3F65-1A67-554B-BD56-ED1CC58AFD52}"/>
                </a:ext>
              </a:extLst>
            </p:cNvPr>
            <p:cNvSpPr/>
            <p:nvPr/>
          </p:nvSpPr>
          <p:spPr>
            <a:xfrm>
              <a:off x="49834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9E98B2-5AD4-3541-8407-6E5311B8BEBB}"/>
                </a:ext>
              </a:extLst>
            </p:cNvPr>
            <p:cNvSpPr/>
            <p:nvPr/>
          </p:nvSpPr>
          <p:spPr>
            <a:xfrm>
              <a:off x="58978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75FF7DA-765D-8D48-A13A-B720821C18D1}"/>
                </a:ext>
              </a:extLst>
            </p:cNvPr>
            <p:cNvSpPr/>
            <p:nvPr/>
          </p:nvSpPr>
          <p:spPr>
            <a:xfrm>
              <a:off x="31546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25B4FCF-7962-7540-B043-D731184339C1}"/>
                </a:ext>
              </a:extLst>
            </p:cNvPr>
            <p:cNvSpPr/>
            <p:nvPr/>
          </p:nvSpPr>
          <p:spPr>
            <a:xfrm>
              <a:off x="40690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8027B7B-3B97-C24B-8B43-61716D4358F1}"/>
                </a:ext>
              </a:extLst>
            </p:cNvPr>
            <p:cNvSpPr/>
            <p:nvPr/>
          </p:nvSpPr>
          <p:spPr>
            <a:xfrm>
              <a:off x="49834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209B68-FA41-AD43-97BC-A0F471DA0533}"/>
                </a:ext>
              </a:extLst>
            </p:cNvPr>
            <p:cNvSpPr/>
            <p:nvPr/>
          </p:nvSpPr>
          <p:spPr>
            <a:xfrm>
              <a:off x="58978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B01BC1-EBF3-0047-B23A-3EABF15B03AA}"/>
                </a:ext>
              </a:extLst>
            </p:cNvPr>
            <p:cNvSpPr/>
            <p:nvPr/>
          </p:nvSpPr>
          <p:spPr>
            <a:xfrm>
              <a:off x="58978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56CFD72-F09C-8F4F-B446-868141A0A29D}"/>
                </a:ext>
              </a:extLst>
            </p:cNvPr>
            <p:cNvSpPr/>
            <p:nvPr/>
          </p:nvSpPr>
          <p:spPr>
            <a:xfrm>
              <a:off x="31546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0BCD77-F20D-CA4B-81D5-1B5BB5543E4C}"/>
                </a:ext>
              </a:extLst>
            </p:cNvPr>
            <p:cNvSpPr/>
            <p:nvPr/>
          </p:nvSpPr>
          <p:spPr>
            <a:xfrm>
              <a:off x="40690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2A06CCC-9643-054A-A0DA-6CEDE17B07B6}"/>
                </a:ext>
              </a:extLst>
            </p:cNvPr>
            <p:cNvSpPr/>
            <p:nvPr/>
          </p:nvSpPr>
          <p:spPr>
            <a:xfrm>
              <a:off x="49834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B6BCE80-3650-C54E-A552-592C28E900DC}"/>
              </a:ext>
            </a:extLst>
          </p:cNvPr>
          <p:cNvSpPr txBox="1"/>
          <p:nvPr/>
        </p:nvSpPr>
        <p:spPr>
          <a:xfrm>
            <a:off x="3582202" y="5950116"/>
            <a:ext cx="552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Model will keep track of land surface height at each node</a:t>
            </a:r>
          </a:p>
        </p:txBody>
      </p:sp>
    </p:spTree>
    <p:extLst>
      <p:ext uri="{BB962C8B-B14F-4D97-AF65-F5344CB8AC3E}">
        <p14:creationId xmlns:p14="http://schemas.microsoft.com/office/powerpoint/2010/main" val="359782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a ring of </a:t>
            </a:r>
            <a:r>
              <a:rPr lang="en-US" i="1" dirty="0"/>
              <a:t>boundary nodes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E36262-6D40-7443-85C1-2DC402FA9A8F}"/>
              </a:ext>
            </a:extLst>
          </p:cNvPr>
          <p:cNvGrpSpPr/>
          <p:nvPr/>
        </p:nvGrpSpPr>
        <p:grpSpPr>
          <a:xfrm>
            <a:off x="4267200" y="2286000"/>
            <a:ext cx="3658914" cy="2743200"/>
            <a:chOff x="2743200" y="2286000"/>
            <a:chExt cx="3658914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A9E2F3-5001-9240-8BD1-889DBE2920EA}"/>
                </a:ext>
              </a:extLst>
            </p:cNvPr>
            <p:cNvSpPr/>
            <p:nvPr/>
          </p:nvSpPr>
          <p:spPr>
            <a:xfrm>
              <a:off x="2743200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B1CABC-0C2C-D344-AC89-4BD2CA7E1857}"/>
                </a:ext>
              </a:extLst>
            </p:cNvPr>
            <p:cNvSpPr/>
            <p:nvPr/>
          </p:nvSpPr>
          <p:spPr>
            <a:xfrm>
              <a:off x="3657600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1FBCD5-8EE5-5B49-B408-877B0C92D990}"/>
                </a:ext>
              </a:extLst>
            </p:cNvPr>
            <p:cNvSpPr/>
            <p:nvPr/>
          </p:nvSpPr>
          <p:spPr>
            <a:xfrm>
              <a:off x="5487714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DCAA62-FAC3-9A45-940A-BABB4EC645AF}"/>
                </a:ext>
              </a:extLst>
            </p:cNvPr>
            <p:cNvSpPr/>
            <p:nvPr/>
          </p:nvSpPr>
          <p:spPr>
            <a:xfrm>
              <a:off x="36576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A09B05-98D5-EC42-AB5C-EAED75F36C9D}"/>
                </a:ext>
              </a:extLst>
            </p:cNvPr>
            <p:cNvSpPr/>
            <p:nvPr/>
          </p:nvSpPr>
          <p:spPr>
            <a:xfrm>
              <a:off x="45720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FB249E-DAA5-E445-BCD1-A66D9E1AC698}"/>
                </a:ext>
              </a:extLst>
            </p:cNvPr>
            <p:cNvSpPr/>
            <p:nvPr/>
          </p:nvSpPr>
          <p:spPr>
            <a:xfrm>
              <a:off x="27432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F5E833-9781-434A-B8DB-57BAFE3BA827}"/>
                </a:ext>
              </a:extLst>
            </p:cNvPr>
            <p:cNvSpPr/>
            <p:nvPr/>
          </p:nvSpPr>
          <p:spPr>
            <a:xfrm>
              <a:off x="5485086" y="22860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93B48-5B9D-8346-901A-D4B7BCA92C69}"/>
                </a:ext>
              </a:extLst>
            </p:cNvPr>
            <p:cNvSpPr/>
            <p:nvPr/>
          </p:nvSpPr>
          <p:spPr>
            <a:xfrm>
              <a:off x="4572000" y="22860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2A9835-EE4A-D949-B0B2-6B8D490CCA0F}"/>
                </a:ext>
              </a:extLst>
            </p:cNvPr>
            <p:cNvSpPr/>
            <p:nvPr/>
          </p:nvSpPr>
          <p:spPr>
            <a:xfrm>
              <a:off x="54864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AA57B0-6F1D-3444-8553-67C0A4589E93}"/>
                </a:ext>
              </a:extLst>
            </p:cNvPr>
            <p:cNvSpPr/>
            <p:nvPr/>
          </p:nvSpPr>
          <p:spPr>
            <a:xfrm>
              <a:off x="45720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2170E7-97D6-4D4A-A918-6345BD63D5F9}"/>
                </a:ext>
              </a:extLst>
            </p:cNvPr>
            <p:cNvSpPr/>
            <p:nvPr/>
          </p:nvSpPr>
          <p:spPr>
            <a:xfrm>
              <a:off x="36576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7D2114-62AE-0647-9D94-F8E87E53B8B2}"/>
                </a:ext>
              </a:extLst>
            </p:cNvPr>
            <p:cNvSpPr/>
            <p:nvPr/>
          </p:nvSpPr>
          <p:spPr>
            <a:xfrm>
              <a:off x="2744514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2FFC4-2E39-5E4A-913C-67F9BA40DEDC}"/>
              </a:ext>
            </a:extLst>
          </p:cNvPr>
          <p:cNvGrpSpPr/>
          <p:nvPr/>
        </p:nvGrpSpPr>
        <p:grpSpPr>
          <a:xfrm>
            <a:off x="4678680" y="2697480"/>
            <a:ext cx="2834640" cy="1920240"/>
            <a:chOff x="3154680" y="2697480"/>
            <a:chExt cx="2834640" cy="19202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2C708D-6EC8-7941-A86F-94CE5F93D2B5}"/>
                </a:ext>
              </a:extLst>
            </p:cNvPr>
            <p:cNvSpPr/>
            <p:nvPr/>
          </p:nvSpPr>
          <p:spPr>
            <a:xfrm>
              <a:off x="3154680" y="2700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58767-7472-CE42-8EC9-9699FA49D357}"/>
                </a:ext>
              </a:extLst>
            </p:cNvPr>
            <p:cNvSpPr/>
            <p:nvPr/>
          </p:nvSpPr>
          <p:spPr>
            <a:xfrm>
              <a:off x="4072642" y="26987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37A3F65-1A67-554B-BD56-ED1CC58AFD52}"/>
                </a:ext>
              </a:extLst>
            </p:cNvPr>
            <p:cNvSpPr/>
            <p:nvPr/>
          </p:nvSpPr>
          <p:spPr>
            <a:xfrm>
              <a:off x="49834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9E98B2-5AD4-3541-8407-6E5311B8BEBB}"/>
                </a:ext>
              </a:extLst>
            </p:cNvPr>
            <p:cNvSpPr/>
            <p:nvPr/>
          </p:nvSpPr>
          <p:spPr>
            <a:xfrm>
              <a:off x="58978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75FF7DA-765D-8D48-A13A-B720821C18D1}"/>
                </a:ext>
              </a:extLst>
            </p:cNvPr>
            <p:cNvSpPr/>
            <p:nvPr/>
          </p:nvSpPr>
          <p:spPr>
            <a:xfrm>
              <a:off x="31546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25B4FCF-7962-7540-B043-D731184339C1}"/>
                </a:ext>
              </a:extLst>
            </p:cNvPr>
            <p:cNvSpPr/>
            <p:nvPr/>
          </p:nvSpPr>
          <p:spPr>
            <a:xfrm>
              <a:off x="40690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8027B7B-3B97-C24B-8B43-61716D4358F1}"/>
                </a:ext>
              </a:extLst>
            </p:cNvPr>
            <p:cNvSpPr/>
            <p:nvPr/>
          </p:nvSpPr>
          <p:spPr>
            <a:xfrm>
              <a:off x="49834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209B68-FA41-AD43-97BC-A0F471DA0533}"/>
                </a:ext>
              </a:extLst>
            </p:cNvPr>
            <p:cNvSpPr/>
            <p:nvPr/>
          </p:nvSpPr>
          <p:spPr>
            <a:xfrm>
              <a:off x="58978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B01BC1-EBF3-0047-B23A-3EABF15B03AA}"/>
                </a:ext>
              </a:extLst>
            </p:cNvPr>
            <p:cNvSpPr/>
            <p:nvPr/>
          </p:nvSpPr>
          <p:spPr>
            <a:xfrm>
              <a:off x="58978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56CFD72-F09C-8F4F-B446-868141A0A29D}"/>
                </a:ext>
              </a:extLst>
            </p:cNvPr>
            <p:cNvSpPr/>
            <p:nvPr/>
          </p:nvSpPr>
          <p:spPr>
            <a:xfrm>
              <a:off x="31546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0BCD77-F20D-CA4B-81D5-1B5BB5543E4C}"/>
                </a:ext>
              </a:extLst>
            </p:cNvPr>
            <p:cNvSpPr/>
            <p:nvPr/>
          </p:nvSpPr>
          <p:spPr>
            <a:xfrm>
              <a:off x="40690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2A06CCC-9643-054A-A0DA-6CEDE17B07B6}"/>
                </a:ext>
              </a:extLst>
            </p:cNvPr>
            <p:cNvSpPr/>
            <p:nvPr/>
          </p:nvSpPr>
          <p:spPr>
            <a:xfrm>
              <a:off x="49834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32D873-EE28-2540-A7C2-87C8FE735A2A}"/>
              </a:ext>
            </a:extLst>
          </p:cNvPr>
          <p:cNvGrpSpPr/>
          <p:nvPr/>
        </p:nvGrpSpPr>
        <p:grpSpPr>
          <a:xfrm>
            <a:off x="3764280" y="1781766"/>
            <a:ext cx="4659878" cy="3750354"/>
            <a:chOff x="2240280" y="1781766"/>
            <a:chExt cx="4659878" cy="37503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09C9AD-1CD3-6046-85D4-6798E8608313}"/>
                </a:ext>
              </a:extLst>
            </p:cNvPr>
            <p:cNvGrpSpPr/>
            <p:nvPr/>
          </p:nvGrpSpPr>
          <p:grpSpPr>
            <a:xfrm>
              <a:off x="2240280" y="2697480"/>
              <a:ext cx="91440" cy="1920240"/>
              <a:chOff x="2240280" y="2697480"/>
              <a:chExt cx="91440" cy="192024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BA9E7BA-F338-E641-9715-517832805ACD}"/>
                  </a:ext>
                </a:extLst>
              </p:cNvPr>
              <p:cNvSpPr/>
              <p:nvPr/>
            </p:nvSpPr>
            <p:spPr>
              <a:xfrm>
                <a:off x="2240280" y="26974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6305C26-DF49-E748-8AEF-B26A98CBB6DA}"/>
                  </a:ext>
                </a:extLst>
              </p:cNvPr>
              <p:cNvSpPr/>
              <p:nvPr/>
            </p:nvSpPr>
            <p:spPr>
              <a:xfrm>
                <a:off x="2240280" y="36118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9F578D7-BC67-6642-AB1C-63BE87377D22}"/>
                  </a:ext>
                </a:extLst>
              </p:cNvPr>
              <p:cNvSpPr/>
              <p:nvPr/>
            </p:nvSpPr>
            <p:spPr>
              <a:xfrm>
                <a:off x="2240280" y="45262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689FD-2F4D-CE47-976F-4591E2D0D1DE}"/>
                </a:ext>
              </a:extLst>
            </p:cNvPr>
            <p:cNvGrpSpPr/>
            <p:nvPr/>
          </p:nvGrpSpPr>
          <p:grpSpPr>
            <a:xfrm>
              <a:off x="2240280" y="1781766"/>
              <a:ext cx="3749040" cy="92754"/>
              <a:chOff x="2240280" y="1781766"/>
              <a:chExt cx="3749040" cy="9275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4E52E41-CB8E-D34B-B9E2-CF79E6407545}"/>
                  </a:ext>
                </a:extLst>
              </p:cNvPr>
              <p:cNvSpPr/>
              <p:nvPr/>
            </p:nvSpPr>
            <p:spPr>
              <a:xfrm>
                <a:off x="22402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29E1723-BCCD-284E-87D5-0038B760757B}"/>
                  </a:ext>
                </a:extLst>
              </p:cNvPr>
              <p:cNvSpPr/>
              <p:nvPr/>
            </p:nvSpPr>
            <p:spPr>
              <a:xfrm>
                <a:off x="31546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4DCAE88-4F38-6141-8A1F-9A221F188C25}"/>
                  </a:ext>
                </a:extLst>
              </p:cNvPr>
              <p:cNvSpPr/>
              <p:nvPr/>
            </p:nvSpPr>
            <p:spPr>
              <a:xfrm>
                <a:off x="40655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BA4DD31-5AE1-C148-86D2-55052CEB0A79}"/>
                  </a:ext>
                </a:extLst>
              </p:cNvPr>
              <p:cNvSpPr/>
              <p:nvPr/>
            </p:nvSpPr>
            <p:spPr>
              <a:xfrm>
                <a:off x="49799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164D0C8-452C-4142-821A-7CD594177F77}"/>
                  </a:ext>
                </a:extLst>
              </p:cNvPr>
              <p:cNvSpPr/>
              <p:nvPr/>
            </p:nvSpPr>
            <p:spPr>
              <a:xfrm>
                <a:off x="58978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DCC3BF-DD7F-4749-97AE-71DC672C4A8D}"/>
                </a:ext>
              </a:extLst>
            </p:cNvPr>
            <p:cNvGrpSpPr/>
            <p:nvPr/>
          </p:nvGrpSpPr>
          <p:grpSpPr>
            <a:xfrm>
              <a:off x="6808718" y="1781766"/>
              <a:ext cx="91440" cy="2834640"/>
              <a:chOff x="6808718" y="1781766"/>
              <a:chExt cx="91440" cy="283464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CD3533A-A448-294A-B786-BF436E40CFA8}"/>
                  </a:ext>
                </a:extLst>
              </p:cNvPr>
              <p:cNvSpPr/>
              <p:nvPr/>
            </p:nvSpPr>
            <p:spPr>
              <a:xfrm>
                <a:off x="68087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9B65525-BF5E-A445-A4FA-A29595A9E9F8}"/>
                  </a:ext>
                </a:extLst>
              </p:cNvPr>
              <p:cNvSpPr/>
              <p:nvPr/>
            </p:nvSpPr>
            <p:spPr>
              <a:xfrm>
                <a:off x="6808718" y="26961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AEEEC15-CADA-4E4C-9E63-568BA9CA0D64}"/>
                  </a:ext>
                </a:extLst>
              </p:cNvPr>
              <p:cNvSpPr/>
              <p:nvPr/>
            </p:nvSpPr>
            <p:spPr>
              <a:xfrm>
                <a:off x="6808718" y="36105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2C235BC-061B-CE47-AF1B-A4C413328BBE}"/>
                  </a:ext>
                </a:extLst>
              </p:cNvPr>
              <p:cNvSpPr/>
              <p:nvPr/>
            </p:nvSpPr>
            <p:spPr>
              <a:xfrm>
                <a:off x="6808718" y="45249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4000517-0C0E-9649-8DB4-765A4B117F57}"/>
                </a:ext>
              </a:extLst>
            </p:cNvPr>
            <p:cNvGrpSpPr/>
            <p:nvPr/>
          </p:nvGrpSpPr>
          <p:grpSpPr>
            <a:xfrm>
              <a:off x="2240280" y="5439366"/>
              <a:ext cx="4659878" cy="92754"/>
              <a:chOff x="2240280" y="5439366"/>
              <a:chExt cx="4659878" cy="92754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4F790A9-97CF-524E-AEB1-D5EFF7103571}"/>
                  </a:ext>
                </a:extLst>
              </p:cNvPr>
              <p:cNvSpPr/>
              <p:nvPr/>
            </p:nvSpPr>
            <p:spPr>
              <a:xfrm>
                <a:off x="2240280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F3CA0BC-08B9-7241-B4D4-D04EB577D99B}"/>
                  </a:ext>
                </a:extLst>
              </p:cNvPr>
              <p:cNvSpPr/>
              <p:nvPr/>
            </p:nvSpPr>
            <p:spPr>
              <a:xfrm>
                <a:off x="6808718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11C3AF-67DF-3743-AA0B-D88E89C8E9F7}"/>
                  </a:ext>
                </a:extLst>
              </p:cNvPr>
              <p:cNvSpPr/>
              <p:nvPr/>
            </p:nvSpPr>
            <p:spPr>
              <a:xfrm>
                <a:off x="3152899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EAAE92B-E956-F346-AC88-BC0A011ADA9E}"/>
                  </a:ext>
                </a:extLst>
              </p:cNvPr>
              <p:cNvSpPr/>
              <p:nvPr/>
            </p:nvSpPr>
            <p:spPr>
              <a:xfrm>
                <a:off x="4063737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8066401-99CE-7D4C-89DD-69EB7C35A06F}"/>
                  </a:ext>
                </a:extLst>
              </p:cNvPr>
              <p:cNvSpPr/>
              <p:nvPr/>
            </p:nvSpPr>
            <p:spPr>
              <a:xfrm>
                <a:off x="4978137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D7565BD-549A-C842-8428-FF622F88188E}"/>
                  </a:ext>
                </a:extLst>
              </p:cNvPr>
              <p:cNvSpPr/>
              <p:nvPr/>
            </p:nvSpPr>
            <p:spPr>
              <a:xfrm>
                <a:off x="5896099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606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Number the nodes from lower left to upper right</a:t>
            </a:r>
            <a:endParaRPr lang="en-US" i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E36262-6D40-7443-85C1-2DC402FA9A8F}"/>
              </a:ext>
            </a:extLst>
          </p:cNvPr>
          <p:cNvGrpSpPr/>
          <p:nvPr/>
        </p:nvGrpSpPr>
        <p:grpSpPr>
          <a:xfrm>
            <a:off x="4267200" y="2286000"/>
            <a:ext cx="3658914" cy="2743200"/>
            <a:chOff x="2743200" y="2286000"/>
            <a:chExt cx="3658914" cy="2743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A9E2F3-5001-9240-8BD1-889DBE2920EA}"/>
                </a:ext>
              </a:extLst>
            </p:cNvPr>
            <p:cNvSpPr/>
            <p:nvPr/>
          </p:nvSpPr>
          <p:spPr>
            <a:xfrm>
              <a:off x="2743200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B1CABC-0C2C-D344-AC89-4BD2CA7E1857}"/>
                </a:ext>
              </a:extLst>
            </p:cNvPr>
            <p:cNvSpPr/>
            <p:nvPr/>
          </p:nvSpPr>
          <p:spPr>
            <a:xfrm>
              <a:off x="3657600" y="22886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1FBCD5-8EE5-5B49-B408-877B0C92D990}"/>
                </a:ext>
              </a:extLst>
            </p:cNvPr>
            <p:cNvSpPr/>
            <p:nvPr/>
          </p:nvSpPr>
          <p:spPr>
            <a:xfrm>
              <a:off x="5487714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DCAA62-FAC3-9A45-940A-BABB4EC645AF}"/>
                </a:ext>
              </a:extLst>
            </p:cNvPr>
            <p:cNvSpPr/>
            <p:nvPr/>
          </p:nvSpPr>
          <p:spPr>
            <a:xfrm>
              <a:off x="36576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A09B05-98D5-EC42-AB5C-EAED75F36C9D}"/>
                </a:ext>
              </a:extLst>
            </p:cNvPr>
            <p:cNvSpPr/>
            <p:nvPr/>
          </p:nvSpPr>
          <p:spPr>
            <a:xfrm>
              <a:off x="45720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FB249E-DAA5-E445-BCD1-A66D9E1AC698}"/>
                </a:ext>
              </a:extLst>
            </p:cNvPr>
            <p:cNvSpPr/>
            <p:nvPr/>
          </p:nvSpPr>
          <p:spPr>
            <a:xfrm>
              <a:off x="2743200" y="32004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F5E833-9781-434A-B8DB-57BAFE3BA827}"/>
                </a:ext>
              </a:extLst>
            </p:cNvPr>
            <p:cNvSpPr/>
            <p:nvPr/>
          </p:nvSpPr>
          <p:spPr>
            <a:xfrm>
              <a:off x="5485086" y="22860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93B48-5B9D-8346-901A-D4B7BCA92C69}"/>
                </a:ext>
              </a:extLst>
            </p:cNvPr>
            <p:cNvSpPr/>
            <p:nvPr/>
          </p:nvSpPr>
          <p:spPr>
            <a:xfrm>
              <a:off x="4572000" y="22860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2A9835-EE4A-D949-B0B2-6B8D490CCA0F}"/>
                </a:ext>
              </a:extLst>
            </p:cNvPr>
            <p:cNvSpPr/>
            <p:nvPr/>
          </p:nvSpPr>
          <p:spPr>
            <a:xfrm>
              <a:off x="54864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AA57B0-6F1D-3444-8553-67C0A4589E93}"/>
                </a:ext>
              </a:extLst>
            </p:cNvPr>
            <p:cNvSpPr/>
            <p:nvPr/>
          </p:nvSpPr>
          <p:spPr>
            <a:xfrm>
              <a:off x="45720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2170E7-97D6-4D4A-A918-6345BD63D5F9}"/>
                </a:ext>
              </a:extLst>
            </p:cNvPr>
            <p:cNvSpPr/>
            <p:nvPr/>
          </p:nvSpPr>
          <p:spPr>
            <a:xfrm>
              <a:off x="3657600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7D2114-62AE-0647-9D94-F8E87E53B8B2}"/>
                </a:ext>
              </a:extLst>
            </p:cNvPr>
            <p:cNvSpPr/>
            <p:nvPr/>
          </p:nvSpPr>
          <p:spPr>
            <a:xfrm>
              <a:off x="2744514" y="41148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2FFC4-2E39-5E4A-913C-67F9BA40DEDC}"/>
              </a:ext>
            </a:extLst>
          </p:cNvPr>
          <p:cNvGrpSpPr/>
          <p:nvPr/>
        </p:nvGrpSpPr>
        <p:grpSpPr>
          <a:xfrm>
            <a:off x="4678680" y="2697480"/>
            <a:ext cx="2834640" cy="1920240"/>
            <a:chOff x="3154680" y="2697480"/>
            <a:chExt cx="2834640" cy="192024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2C708D-6EC8-7941-A86F-94CE5F93D2B5}"/>
                </a:ext>
              </a:extLst>
            </p:cNvPr>
            <p:cNvSpPr/>
            <p:nvPr/>
          </p:nvSpPr>
          <p:spPr>
            <a:xfrm>
              <a:off x="3154680" y="2700108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58767-7472-CE42-8EC9-9699FA49D357}"/>
                </a:ext>
              </a:extLst>
            </p:cNvPr>
            <p:cNvSpPr/>
            <p:nvPr/>
          </p:nvSpPr>
          <p:spPr>
            <a:xfrm>
              <a:off x="4072642" y="2698794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37A3F65-1A67-554B-BD56-ED1CC58AFD52}"/>
                </a:ext>
              </a:extLst>
            </p:cNvPr>
            <p:cNvSpPr/>
            <p:nvPr/>
          </p:nvSpPr>
          <p:spPr>
            <a:xfrm>
              <a:off x="49834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9E98B2-5AD4-3541-8407-6E5311B8BEBB}"/>
                </a:ext>
              </a:extLst>
            </p:cNvPr>
            <p:cNvSpPr/>
            <p:nvPr/>
          </p:nvSpPr>
          <p:spPr>
            <a:xfrm>
              <a:off x="5897880" y="26974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75FF7DA-765D-8D48-A13A-B720821C18D1}"/>
                </a:ext>
              </a:extLst>
            </p:cNvPr>
            <p:cNvSpPr/>
            <p:nvPr/>
          </p:nvSpPr>
          <p:spPr>
            <a:xfrm>
              <a:off x="31546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25B4FCF-7962-7540-B043-D731184339C1}"/>
                </a:ext>
              </a:extLst>
            </p:cNvPr>
            <p:cNvSpPr/>
            <p:nvPr/>
          </p:nvSpPr>
          <p:spPr>
            <a:xfrm>
              <a:off x="40690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8027B7B-3B97-C24B-8B43-61716D4358F1}"/>
                </a:ext>
              </a:extLst>
            </p:cNvPr>
            <p:cNvSpPr/>
            <p:nvPr/>
          </p:nvSpPr>
          <p:spPr>
            <a:xfrm>
              <a:off x="49834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6209B68-FA41-AD43-97BC-A0F471DA0533}"/>
                </a:ext>
              </a:extLst>
            </p:cNvPr>
            <p:cNvSpPr/>
            <p:nvPr/>
          </p:nvSpPr>
          <p:spPr>
            <a:xfrm>
              <a:off x="58978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B01BC1-EBF3-0047-B23A-3EABF15B03AA}"/>
                </a:ext>
              </a:extLst>
            </p:cNvPr>
            <p:cNvSpPr/>
            <p:nvPr/>
          </p:nvSpPr>
          <p:spPr>
            <a:xfrm>
              <a:off x="5897880" y="36118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56CFD72-F09C-8F4F-B446-868141A0A29D}"/>
                </a:ext>
              </a:extLst>
            </p:cNvPr>
            <p:cNvSpPr/>
            <p:nvPr/>
          </p:nvSpPr>
          <p:spPr>
            <a:xfrm>
              <a:off x="31546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0BCD77-F20D-CA4B-81D5-1B5BB5543E4C}"/>
                </a:ext>
              </a:extLst>
            </p:cNvPr>
            <p:cNvSpPr/>
            <p:nvPr/>
          </p:nvSpPr>
          <p:spPr>
            <a:xfrm>
              <a:off x="40690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2A06CCC-9643-054A-A0DA-6CEDE17B07B6}"/>
                </a:ext>
              </a:extLst>
            </p:cNvPr>
            <p:cNvSpPr/>
            <p:nvPr/>
          </p:nvSpPr>
          <p:spPr>
            <a:xfrm>
              <a:off x="4983480" y="452628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A32D873-EE28-2540-A7C2-87C8FE735A2A}"/>
              </a:ext>
            </a:extLst>
          </p:cNvPr>
          <p:cNvGrpSpPr/>
          <p:nvPr/>
        </p:nvGrpSpPr>
        <p:grpSpPr>
          <a:xfrm>
            <a:off x="3764280" y="1781766"/>
            <a:ext cx="4659878" cy="3750354"/>
            <a:chOff x="2240280" y="1781766"/>
            <a:chExt cx="4659878" cy="37503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09C9AD-1CD3-6046-85D4-6798E8608313}"/>
                </a:ext>
              </a:extLst>
            </p:cNvPr>
            <p:cNvGrpSpPr/>
            <p:nvPr/>
          </p:nvGrpSpPr>
          <p:grpSpPr>
            <a:xfrm>
              <a:off x="2240280" y="2697480"/>
              <a:ext cx="91440" cy="1920240"/>
              <a:chOff x="2240280" y="2697480"/>
              <a:chExt cx="91440" cy="192024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BA9E7BA-F338-E641-9715-517832805ACD}"/>
                  </a:ext>
                </a:extLst>
              </p:cNvPr>
              <p:cNvSpPr/>
              <p:nvPr/>
            </p:nvSpPr>
            <p:spPr>
              <a:xfrm>
                <a:off x="2240280" y="26974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6305C26-DF49-E748-8AEF-B26A98CBB6DA}"/>
                  </a:ext>
                </a:extLst>
              </p:cNvPr>
              <p:cNvSpPr/>
              <p:nvPr/>
            </p:nvSpPr>
            <p:spPr>
              <a:xfrm>
                <a:off x="2240280" y="36118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9F578D7-BC67-6642-AB1C-63BE87377D22}"/>
                  </a:ext>
                </a:extLst>
              </p:cNvPr>
              <p:cNvSpPr/>
              <p:nvPr/>
            </p:nvSpPr>
            <p:spPr>
              <a:xfrm>
                <a:off x="2240280" y="45262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689FD-2F4D-CE47-976F-4591E2D0D1DE}"/>
                </a:ext>
              </a:extLst>
            </p:cNvPr>
            <p:cNvGrpSpPr/>
            <p:nvPr/>
          </p:nvGrpSpPr>
          <p:grpSpPr>
            <a:xfrm>
              <a:off x="2240280" y="1781766"/>
              <a:ext cx="3749040" cy="92754"/>
              <a:chOff x="2240280" y="1781766"/>
              <a:chExt cx="3749040" cy="9275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4E52E41-CB8E-D34B-B9E2-CF79E6407545}"/>
                  </a:ext>
                </a:extLst>
              </p:cNvPr>
              <p:cNvSpPr/>
              <p:nvPr/>
            </p:nvSpPr>
            <p:spPr>
              <a:xfrm>
                <a:off x="22402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29E1723-BCCD-284E-87D5-0038B760757B}"/>
                  </a:ext>
                </a:extLst>
              </p:cNvPr>
              <p:cNvSpPr/>
              <p:nvPr/>
            </p:nvSpPr>
            <p:spPr>
              <a:xfrm>
                <a:off x="31546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4DCAE88-4F38-6141-8A1F-9A221F188C25}"/>
                  </a:ext>
                </a:extLst>
              </p:cNvPr>
              <p:cNvSpPr/>
              <p:nvPr/>
            </p:nvSpPr>
            <p:spPr>
              <a:xfrm>
                <a:off x="40655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BA4DD31-5AE1-C148-86D2-55052CEB0A79}"/>
                  </a:ext>
                </a:extLst>
              </p:cNvPr>
              <p:cNvSpPr/>
              <p:nvPr/>
            </p:nvSpPr>
            <p:spPr>
              <a:xfrm>
                <a:off x="49799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164D0C8-452C-4142-821A-7CD594177F77}"/>
                  </a:ext>
                </a:extLst>
              </p:cNvPr>
              <p:cNvSpPr/>
              <p:nvPr/>
            </p:nvSpPr>
            <p:spPr>
              <a:xfrm>
                <a:off x="5897880" y="17830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DCC3BF-DD7F-4749-97AE-71DC672C4A8D}"/>
                </a:ext>
              </a:extLst>
            </p:cNvPr>
            <p:cNvGrpSpPr/>
            <p:nvPr/>
          </p:nvGrpSpPr>
          <p:grpSpPr>
            <a:xfrm>
              <a:off x="6808718" y="1781766"/>
              <a:ext cx="91440" cy="2834640"/>
              <a:chOff x="6808718" y="1781766"/>
              <a:chExt cx="91440" cy="283464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CD3533A-A448-294A-B786-BF436E40CFA8}"/>
                  </a:ext>
                </a:extLst>
              </p:cNvPr>
              <p:cNvSpPr/>
              <p:nvPr/>
            </p:nvSpPr>
            <p:spPr>
              <a:xfrm>
                <a:off x="6808718" y="17817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9B65525-BF5E-A445-A4FA-A29595A9E9F8}"/>
                  </a:ext>
                </a:extLst>
              </p:cNvPr>
              <p:cNvSpPr/>
              <p:nvPr/>
            </p:nvSpPr>
            <p:spPr>
              <a:xfrm>
                <a:off x="6808718" y="26961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AEEEC15-CADA-4E4C-9E63-568BA9CA0D64}"/>
                  </a:ext>
                </a:extLst>
              </p:cNvPr>
              <p:cNvSpPr/>
              <p:nvPr/>
            </p:nvSpPr>
            <p:spPr>
              <a:xfrm>
                <a:off x="6808718" y="36105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2C235BC-061B-CE47-AF1B-A4C413328BBE}"/>
                  </a:ext>
                </a:extLst>
              </p:cNvPr>
              <p:cNvSpPr/>
              <p:nvPr/>
            </p:nvSpPr>
            <p:spPr>
              <a:xfrm>
                <a:off x="6808718" y="45249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4000517-0C0E-9649-8DB4-765A4B117F57}"/>
                </a:ext>
              </a:extLst>
            </p:cNvPr>
            <p:cNvGrpSpPr/>
            <p:nvPr/>
          </p:nvGrpSpPr>
          <p:grpSpPr>
            <a:xfrm>
              <a:off x="2240280" y="5439366"/>
              <a:ext cx="4659878" cy="92754"/>
              <a:chOff x="2240280" y="5439366"/>
              <a:chExt cx="4659878" cy="92754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4F790A9-97CF-524E-AEB1-D5EFF7103571}"/>
                  </a:ext>
                </a:extLst>
              </p:cNvPr>
              <p:cNvSpPr/>
              <p:nvPr/>
            </p:nvSpPr>
            <p:spPr>
              <a:xfrm>
                <a:off x="2240280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F3CA0BC-08B9-7241-B4D4-D04EB577D99B}"/>
                  </a:ext>
                </a:extLst>
              </p:cNvPr>
              <p:cNvSpPr/>
              <p:nvPr/>
            </p:nvSpPr>
            <p:spPr>
              <a:xfrm>
                <a:off x="6808718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11C3AF-67DF-3743-AA0B-D88E89C8E9F7}"/>
                  </a:ext>
                </a:extLst>
              </p:cNvPr>
              <p:cNvSpPr/>
              <p:nvPr/>
            </p:nvSpPr>
            <p:spPr>
              <a:xfrm>
                <a:off x="3152899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EAAE92B-E956-F346-AC88-BC0A011ADA9E}"/>
                  </a:ext>
                </a:extLst>
              </p:cNvPr>
              <p:cNvSpPr/>
              <p:nvPr/>
            </p:nvSpPr>
            <p:spPr>
              <a:xfrm>
                <a:off x="4063737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8066401-99CE-7D4C-89DD-69EB7C35A06F}"/>
                  </a:ext>
                </a:extLst>
              </p:cNvPr>
              <p:cNvSpPr/>
              <p:nvPr/>
            </p:nvSpPr>
            <p:spPr>
              <a:xfrm>
                <a:off x="4978137" y="5439366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D7565BD-549A-C842-8428-FF622F88188E}"/>
                  </a:ext>
                </a:extLst>
              </p:cNvPr>
              <p:cNvSpPr/>
              <p:nvPr/>
            </p:nvSpPr>
            <p:spPr>
              <a:xfrm>
                <a:off x="5896099" y="5440680"/>
                <a:ext cx="91440" cy="914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AB089E-F120-6B4D-84B7-995872EEA4CE}"/>
              </a:ext>
            </a:extLst>
          </p:cNvPr>
          <p:cNvGrpSpPr/>
          <p:nvPr/>
        </p:nvGrpSpPr>
        <p:grpSpPr>
          <a:xfrm>
            <a:off x="3429000" y="1785708"/>
            <a:ext cx="5029200" cy="4024304"/>
            <a:chOff x="1905000" y="1785708"/>
            <a:chExt cx="5029200" cy="40243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BCC687-2199-1444-BBCF-447B2394FB3F}"/>
                </a:ext>
              </a:extLst>
            </p:cNvPr>
            <p:cNvSpPr txBox="1"/>
            <p:nvPr/>
          </p:nvSpPr>
          <p:spPr>
            <a:xfrm>
              <a:off x="2008414" y="54393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6C5365C-C2B5-E340-B24E-421B93E3A69C}"/>
                </a:ext>
              </a:extLst>
            </p:cNvPr>
            <p:cNvSpPr txBox="1"/>
            <p:nvPr/>
          </p:nvSpPr>
          <p:spPr>
            <a:xfrm>
              <a:off x="2926080" y="54406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D30CE3-8794-7942-B729-77EF79C2F49A}"/>
                </a:ext>
              </a:extLst>
            </p:cNvPr>
            <p:cNvSpPr txBox="1"/>
            <p:nvPr/>
          </p:nvSpPr>
          <p:spPr>
            <a:xfrm>
              <a:off x="3840480" y="54406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9DECBE4-76F5-0148-BF52-432185D5F8AC}"/>
                </a:ext>
              </a:extLst>
            </p:cNvPr>
            <p:cNvSpPr txBox="1"/>
            <p:nvPr/>
          </p:nvSpPr>
          <p:spPr>
            <a:xfrm>
              <a:off x="4767891" y="54393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D1406EF-EB03-D342-8344-448FA3BC1D3E}"/>
                </a:ext>
              </a:extLst>
            </p:cNvPr>
            <p:cNvSpPr txBox="1"/>
            <p:nvPr/>
          </p:nvSpPr>
          <p:spPr>
            <a:xfrm>
              <a:off x="5666949" y="54393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C381AB6-4DF2-2A4C-ACE6-E4597C05FE34}"/>
                </a:ext>
              </a:extLst>
            </p:cNvPr>
            <p:cNvSpPr txBox="1"/>
            <p:nvPr/>
          </p:nvSpPr>
          <p:spPr>
            <a:xfrm>
              <a:off x="6594360" y="54380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0270187-CC75-8546-B2B3-40C90E55CAB8}"/>
                </a:ext>
              </a:extLst>
            </p:cNvPr>
            <p:cNvSpPr txBox="1"/>
            <p:nvPr/>
          </p:nvSpPr>
          <p:spPr>
            <a:xfrm>
              <a:off x="2008414" y="45236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BBB8F3D-54F4-674D-94C3-FAB5D076359C}"/>
                </a:ext>
              </a:extLst>
            </p:cNvPr>
            <p:cNvSpPr txBox="1"/>
            <p:nvPr/>
          </p:nvSpPr>
          <p:spPr>
            <a:xfrm>
              <a:off x="2926080" y="45249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24198FC-9E2C-D54B-8ED2-E27F5B1D71A5}"/>
                </a:ext>
              </a:extLst>
            </p:cNvPr>
            <p:cNvSpPr txBox="1"/>
            <p:nvPr/>
          </p:nvSpPr>
          <p:spPr>
            <a:xfrm>
              <a:off x="3840480" y="45249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6D39C59-6F05-5A41-92A5-4B72E258C017}"/>
                </a:ext>
              </a:extLst>
            </p:cNvPr>
            <p:cNvSpPr txBox="1"/>
            <p:nvPr/>
          </p:nvSpPr>
          <p:spPr>
            <a:xfrm>
              <a:off x="4767891" y="452365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9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3FD5A58-C5E5-F84E-B0A5-D885C9F12B3E}"/>
                </a:ext>
              </a:extLst>
            </p:cNvPr>
            <p:cNvSpPr txBox="1"/>
            <p:nvPr/>
          </p:nvSpPr>
          <p:spPr>
            <a:xfrm>
              <a:off x="5601096" y="452365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76414A7-EE29-7449-89D0-2717C2E5D63F}"/>
                </a:ext>
              </a:extLst>
            </p:cNvPr>
            <p:cNvSpPr txBox="1"/>
            <p:nvPr/>
          </p:nvSpPr>
          <p:spPr>
            <a:xfrm>
              <a:off x="6515496" y="45223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3D756EE-76DF-984A-8118-A6A5106F083F}"/>
                </a:ext>
              </a:extLst>
            </p:cNvPr>
            <p:cNvSpPr txBox="1"/>
            <p:nvPr/>
          </p:nvSpPr>
          <p:spPr>
            <a:xfrm>
              <a:off x="1905000" y="36145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3D4C00D-94A9-F842-948F-5116A75F3C2B}"/>
                </a:ext>
              </a:extLst>
            </p:cNvPr>
            <p:cNvSpPr txBox="1"/>
            <p:nvPr/>
          </p:nvSpPr>
          <p:spPr>
            <a:xfrm>
              <a:off x="2822666" y="36158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7EF2D15-9536-7E40-ADE3-9C06EAAF8EFA}"/>
                </a:ext>
              </a:extLst>
            </p:cNvPr>
            <p:cNvSpPr txBox="1"/>
            <p:nvPr/>
          </p:nvSpPr>
          <p:spPr>
            <a:xfrm>
              <a:off x="3737066" y="36158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865AE27-FD38-4D47-892E-8A657AE73A5B}"/>
                </a:ext>
              </a:extLst>
            </p:cNvPr>
            <p:cNvSpPr txBox="1"/>
            <p:nvPr/>
          </p:nvSpPr>
          <p:spPr>
            <a:xfrm>
              <a:off x="4664477" y="36145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3F6D9BD-3B8C-D14C-9645-57D2D28414D4}"/>
                </a:ext>
              </a:extLst>
            </p:cNvPr>
            <p:cNvSpPr txBox="1"/>
            <p:nvPr/>
          </p:nvSpPr>
          <p:spPr>
            <a:xfrm>
              <a:off x="5563535" y="36145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D006B76-D1F6-B747-A425-CBDE3A684AFB}"/>
                </a:ext>
              </a:extLst>
            </p:cNvPr>
            <p:cNvSpPr txBox="1"/>
            <p:nvPr/>
          </p:nvSpPr>
          <p:spPr>
            <a:xfrm>
              <a:off x="6490946" y="361319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17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C0F2A87-A3A6-B145-852D-619C48DDC534}"/>
                </a:ext>
              </a:extLst>
            </p:cNvPr>
            <p:cNvSpPr txBox="1"/>
            <p:nvPr/>
          </p:nvSpPr>
          <p:spPr>
            <a:xfrm>
              <a:off x="1929550" y="27001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18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9DA080A-2DBC-6843-9376-01F42DA937B1}"/>
                </a:ext>
              </a:extLst>
            </p:cNvPr>
            <p:cNvSpPr txBox="1"/>
            <p:nvPr/>
          </p:nvSpPr>
          <p:spPr>
            <a:xfrm>
              <a:off x="2847216" y="27014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19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4FF2859-CF7B-5240-A7BA-00F56D1CF142}"/>
                </a:ext>
              </a:extLst>
            </p:cNvPr>
            <p:cNvSpPr txBox="1"/>
            <p:nvPr/>
          </p:nvSpPr>
          <p:spPr>
            <a:xfrm>
              <a:off x="3761616" y="27014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012743E-DD15-E847-A677-6AD2D0E98AF9}"/>
                </a:ext>
              </a:extLst>
            </p:cNvPr>
            <p:cNvSpPr txBox="1"/>
            <p:nvPr/>
          </p:nvSpPr>
          <p:spPr>
            <a:xfrm>
              <a:off x="4689027" y="27001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15BF30-C2F8-F743-B481-1BAE62D806FF}"/>
                </a:ext>
              </a:extLst>
            </p:cNvPr>
            <p:cNvSpPr txBox="1"/>
            <p:nvPr/>
          </p:nvSpPr>
          <p:spPr>
            <a:xfrm>
              <a:off x="5588085" y="27001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0B51C8C-CB20-9E4E-9FF0-83462137E5C3}"/>
                </a:ext>
              </a:extLst>
            </p:cNvPr>
            <p:cNvSpPr txBox="1"/>
            <p:nvPr/>
          </p:nvSpPr>
          <p:spPr>
            <a:xfrm>
              <a:off x="6515496" y="269879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11F1FEB-A065-4440-B1F9-DD6880CC023D}"/>
                </a:ext>
              </a:extLst>
            </p:cNvPr>
            <p:cNvSpPr txBox="1"/>
            <p:nvPr/>
          </p:nvSpPr>
          <p:spPr>
            <a:xfrm>
              <a:off x="1929550" y="17870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24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10D5C1F-13D8-BF44-8448-8BFC1DCCFF89}"/>
                </a:ext>
              </a:extLst>
            </p:cNvPr>
            <p:cNvSpPr txBox="1"/>
            <p:nvPr/>
          </p:nvSpPr>
          <p:spPr>
            <a:xfrm>
              <a:off x="2847216" y="178833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25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180142E-2CD7-CF41-B703-942B87B3E579}"/>
                </a:ext>
              </a:extLst>
            </p:cNvPr>
            <p:cNvSpPr txBox="1"/>
            <p:nvPr/>
          </p:nvSpPr>
          <p:spPr>
            <a:xfrm>
              <a:off x="3761616" y="178833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26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A24251D-0897-F44D-B1E1-5410EE4DF53D}"/>
                </a:ext>
              </a:extLst>
            </p:cNvPr>
            <p:cNvSpPr txBox="1"/>
            <p:nvPr/>
          </p:nvSpPr>
          <p:spPr>
            <a:xfrm>
              <a:off x="4689027" y="17870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27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7C87A6-E277-E042-A982-02E96490A39E}"/>
                </a:ext>
              </a:extLst>
            </p:cNvPr>
            <p:cNvSpPr txBox="1"/>
            <p:nvPr/>
          </p:nvSpPr>
          <p:spPr>
            <a:xfrm>
              <a:off x="5588085" y="17870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28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E8D5880-C29B-854F-8F75-D818F6B39027}"/>
                </a:ext>
              </a:extLst>
            </p:cNvPr>
            <p:cNvSpPr txBox="1"/>
            <p:nvPr/>
          </p:nvSpPr>
          <p:spPr>
            <a:xfrm>
              <a:off x="6515496" y="17857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80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Definition: </a:t>
            </a:r>
            <a:r>
              <a:rPr lang="en-US" i="1" dirty="0"/>
              <a:t>q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7F827C-045E-2C49-9CF1-36EF41585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r>
              <a:rPr lang="en-US" dirty="0"/>
              <a:t>Volume soil flux per width per time across a cell face [m</a:t>
            </a:r>
            <a:r>
              <a:rPr lang="en-US" baseline="30000" dirty="0"/>
              <a:t>2</a:t>
            </a:r>
            <a:r>
              <a:rPr lang="en-US" dirty="0"/>
              <a:t>/</a:t>
            </a:r>
            <a:r>
              <a:rPr lang="en-US" dirty="0" err="1"/>
              <a:t>yr</a:t>
            </a:r>
            <a:r>
              <a:rPr lang="en-US" dirty="0"/>
              <a:t>]</a:t>
            </a:r>
          </a:p>
          <a:p>
            <a:r>
              <a:rPr lang="en-US" dirty="0"/>
              <a:t>Positive if flow is to east or north</a:t>
            </a:r>
          </a:p>
          <a:p>
            <a:r>
              <a:rPr lang="en-US" dirty="0"/>
              <a:t>Negative if flow is to west or south</a:t>
            </a:r>
          </a:p>
        </p:txBody>
      </p:sp>
    </p:spTree>
    <p:extLst>
      <p:ext uri="{BB962C8B-B14F-4D97-AF65-F5344CB8AC3E}">
        <p14:creationId xmlns:p14="http://schemas.microsoft.com/office/powerpoint/2010/main" val="195591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volume balance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7F827C-045E-2C49-9CF1-36EF41585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r>
              <a:rPr lang="en-US" dirty="0"/>
              <a:t>Soil volume in a cell is height times surface area, or </a:t>
            </a:r>
            <a:r>
              <a:rPr lang="en-US" dirty="0">
                <a:latin typeface="Symbol" pitchFamily="2" charset="2"/>
              </a:rPr>
              <a:t>h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i="1" dirty="0">
                <a:latin typeface="Garamond" panose="02020404030301010803" pitchFamily="18" charset="0"/>
              </a:rPr>
              <a:t>x</a:t>
            </a:r>
            <a:r>
              <a:rPr lang="en-US" baseline="30000" dirty="0">
                <a:latin typeface="Garamond" panose="02020404030301010803" pitchFamily="18" charset="0"/>
              </a:rPr>
              <a:t>2</a:t>
            </a:r>
          </a:p>
          <a:p>
            <a:r>
              <a:rPr lang="en-US" dirty="0"/>
              <a:t>Time rate of change of soil volume at cell </a:t>
            </a:r>
            <a:r>
              <a:rPr lang="en-US" i="1" dirty="0" err="1">
                <a:latin typeface="Garamond" panose="02020404030301010803" pitchFamily="18" charset="0"/>
              </a:rPr>
              <a:t>i</a:t>
            </a:r>
            <a:r>
              <a:rPr lang="en-US" dirty="0"/>
              <a:t> is the sum of inflows/outflows across the four faces</a:t>
            </a:r>
          </a:p>
          <a:p>
            <a:r>
              <a:rPr lang="en-US" dirty="0"/>
              <a:t>If inflow rate per unit width for a given face is </a:t>
            </a:r>
            <a:r>
              <a:rPr lang="en-US" i="1" dirty="0">
                <a:latin typeface="Garamond" panose="02020404030301010803" pitchFamily="18" charset="0"/>
              </a:rPr>
              <a:t>q</a:t>
            </a:r>
            <a:r>
              <a:rPr lang="en-US" dirty="0"/>
              <a:t>, then total volume inflow rate is q times width, or </a:t>
            </a:r>
            <a:r>
              <a:rPr lang="en-US" i="1" dirty="0">
                <a:latin typeface="Garamond" panose="02020404030301010803" pitchFamily="18" charset="0"/>
              </a:rPr>
              <a:t>q</a:t>
            </a:r>
            <a:r>
              <a:rPr lang="en-US" dirty="0"/>
              <a:t>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i="1" dirty="0" err="1">
                <a:latin typeface="Garamond" panose="02020404030301010803" pitchFamily="18" charset="0"/>
              </a:rPr>
              <a:t>x</a:t>
            </a:r>
            <a:endParaRPr lang="en-US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0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volume balance</a:t>
            </a:r>
          </a:p>
        </p:txBody>
      </p:sp>
      <p:pic>
        <p:nvPicPr>
          <p:cNvPr id="6" name="Picture 5" descr="grid_nodes_with_cell_and_fluxes_w.pdf">
            <a:extLst>
              <a:ext uri="{FF2B5EF4-FFF2-40B4-BE49-F238E27FC236}">
                <a16:creationId xmlns:a16="http://schemas.microsoft.com/office/drawing/2014/main" id="{2B9DF409-1F00-C348-B050-390B90B84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34571"/>
            <a:ext cx="5029200" cy="502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7F08DD-7C6D-304F-914A-A3D65BD5ED42}"/>
              </a:ext>
            </a:extLst>
          </p:cNvPr>
          <p:cNvSpPr txBox="1"/>
          <p:nvPr/>
        </p:nvSpPr>
        <p:spPr>
          <a:xfrm>
            <a:off x="4191001" y="3581400"/>
            <a:ext cx="1308371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west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072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id_nodes_with_cell_and_fluxes_we.pdf">
            <a:extLst>
              <a:ext uri="{FF2B5EF4-FFF2-40B4-BE49-F238E27FC236}">
                <a16:creationId xmlns:a16="http://schemas.microsoft.com/office/drawing/2014/main" id="{DA7DF3D6-31A3-C34D-9404-D346F3C36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17638"/>
            <a:ext cx="5029200" cy="5029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volume balance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F08DD-7C6D-304F-914A-A3D65BD5ED42}"/>
              </a:ext>
            </a:extLst>
          </p:cNvPr>
          <p:cNvSpPr txBox="1"/>
          <p:nvPr/>
        </p:nvSpPr>
        <p:spPr>
          <a:xfrm>
            <a:off x="4191001" y="3581400"/>
            <a:ext cx="1308371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west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B5614-ED56-2645-B620-BCAAE4FA3128}"/>
              </a:ext>
            </a:extLst>
          </p:cNvPr>
          <p:cNvSpPr txBox="1"/>
          <p:nvPr/>
        </p:nvSpPr>
        <p:spPr>
          <a:xfrm>
            <a:off x="6858000" y="3581400"/>
            <a:ext cx="1231940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east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024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id_nodes_with_cell_and_fluxes_wes.pdf">
            <a:extLst>
              <a:ext uri="{FF2B5EF4-FFF2-40B4-BE49-F238E27FC236}">
                <a16:creationId xmlns:a16="http://schemas.microsoft.com/office/drawing/2014/main" id="{E5D47F11-83D2-6043-A5F2-20195F8A1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00705"/>
            <a:ext cx="5029200" cy="5029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volume balance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F08DD-7C6D-304F-914A-A3D65BD5ED42}"/>
              </a:ext>
            </a:extLst>
          </p:cNvPr>
          <p:cNvSpPr txBox="1"/>
          <p:nvPr/>
        </p:nvSpPr>
        <p:spPr>
          <a:xfrm>
            <a:off x="4191001" y="3581400"/>
            <a:ext cx="1308371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west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B5614-ED56-2645-B620-BCAAE4FA3128}"/>
              </a:ext>
            </a:extLst>
          </p:cNvPr>
          <p:cNvSpPr txBox="1"/>
          <p:nvPr/>
        </p:nvSpPr>
        <p:spPr>
          <a:xfrm>
            <a:off x="6858000" y="3581400"/>
            <a:ext cx="1231940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east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5F420-A10D-4A48-8E11-57A680BA82CD}"/>
              </a:ext>
            </a:extLst>
          </p:cNvPr>
          <p:cNvSpPr txBox="1"/>
          <p:nvPr/>
        </p:nvSpPr>
        <p:spPr>
          <a:xfrm>
            <a:off x="5511645" y="4648200"/>
            <a:ext cx="1377300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south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955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id_nodes_with_cell_and_fluxes_wesn.pdf">
            <a:extLst>
              <a:ext uri="{FF2B5EF4-FFF2-40B4-BE49-F238E27FC236}">
                <a16:creationId xmlns:a16="http://schemas.microsoft.com/office/drawing/2014/main" id="{6D47EEBD-0C27-3247-8601-B6E3AD33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695" y="1400705"/>
            <a:ext cx="5029200" cy="5029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Soil volume balance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F08DD-7C6D-304F-914A-A3D65BD5ED42}"/>
              </a:ext>
            </a:extLst>
          </p:cNvPr>
          <p:cNvSpPr txBox="1"/>
          <p:nvPr/>
        </p:nvSpPr>
        <p:spPr>
          <a:xfrm>
            <a:off x="4191001" y="3581400"/>
            <a:ext cx="1308371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west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B5614-ED56-2645-B620-BCAAE4FA3128}"/>
              </a:ext>
            </a:extLst>
          </p:cNvPr>
          <p:cNvSpPr txBox="1"/>
          <p:nvPr/>
        </p:nvSpPr>
        <p:spPr>
          <a:xfrm>
            <a:off x="6858000" y="3581400"/>
            <a:ext cx="1231940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east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5F420-A10D-4A48-8E11-57A680BA82CD}"/>
              </a:ext>
            </a:extLst>
          </p:cNvPr>
          <p:cNvSpPr txBox="1"/>
          <p:nvPr/>
        </p:nvSpPr>
        <p:spPr>
          <a:xfrm>
            <a:off x="5511645" y="4648200"/>
            <a:ext cx="1377300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south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17DEC-AE6A-4F41-A716-1A9007839A2A}"/>
              </a:ext>
            </a:extLst>
          </p:cNvPr>
          <p:cNvSpPr txBox="1"/>
          <p:nvPr/>
        </p:nvSpPr>
        <p:spPr>
          <a:xfrm>
            <a:off x="5499371" y="2590800"/>
            <a:ext cx="1367682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Garamond" panose="02020404030301010803" pitchFamily="18" charset="0"/>
              </a:rPr>
              <a:t>q</a:t>
            </a:r>
            <a:r>
              <a:rPr lang="en-US" sz="2800" baseline="-25000" dirty="0" err="1"/>
              <a:t>north</a:t>
            </a:r>
            <a:r>
              <a:rPr lang="en-US" sz="2800" dirty="0">
                <a:latin typeface="Symbol" pitchFamily="2" charset="2"/>
              </a:rPr>
              <a:t> 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i="1" dirty="0" err="1">
                <a:latin typeface="Garamond" panose="02020404030301010803" pitchFamily="18" charset="0"/>
              </a:rPr>
              <a:t>x</a:t>
            </a:r>
            <a:endParaRPr lang="en-US" sz="28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6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E66AE5-3191-3F47-9EDB-77C5358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Soil volume balance: </a:t>
            </a:r>
            <a:br>
              <a:rPr lang="en-US" dirty="0"/>
            </a:br>
            <a:r>
              <a:rPr lang="en-US" dirty="0"/>
              <a:t>math for this </a:t>
            </a:r>
            <a:r>
              <a:rPr lang="en-US" i="1" dirty="0"/>
              <a:t>finite volume scheme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A5F8A-8A39-2946-B8CA-3A2E8217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33801"/>
            <a:ext cx="9144000" cy="1451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B87EC-49B6-0546-AC7E-CFCF01201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36304"/>
            <a:ext cx="9144000" cy="1336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5187E3-7E05-DD4A-9D57-28B8BA0B4A0A}"/>
              </a:ext>
            </a:extLst>
          </p:cNvPr>
          <p:cNvSpPr txBox="1"/>
          <p:nvPr/>
        </p:nvSpPr>
        <p:spPr>
          <a:xfrm>
            <a:off x="2819401" y="5867401"/>
            <a:ext cx="5574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Now, how do we calculate </a:t>
            </a:r>
            <a:r>
              <a:rPr lang="en-US" sz="3600" i="1" dirty="0">
                <a:latin typeface="Garamond" panose="02020404030301010803" pitchFamily="18" charset="0"/>
              </a:rPr>
              <a:t>q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44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3C1D-3025-DA4A-938F-409B7915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evolution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8838-0D55-2349-8439-0A5B71C1E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Why LEMs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provide insight into the geomorphic history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create testable predictions of landform development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demonstrate the consequences of current geomorphic process theory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spark imagination through hypothetical scenarios</a:t>
            </a:r>
          </a:p>
        </p:txBody>
      </p:sp>
    </p:spTree>
    <p:extLst>
      <p:ext uri="{BB962C8B-B14F-4D97-AF65-F5344CB8AC3E}">
        <p14:creationId xmlns:p14="http://schemas.microsoft.com/office/powerpoint/2010/main" val="2776852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h_slide_gradi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2" y="-1905000"/>
            <a:ext cx="8875059" cy="6858000"/>
          </a:xfrm>
          <a:prstGeom prst="rect">
            <a:avLst/>
          </a:prstGeom>
        </p:spPr>
      </p:pic>
      <p:pic>
        <p:nvPicPr>
          <p:cNvPr id="3" name="Picture 2" descr="grid_nodes_with_one_lin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82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h_slide_time_derivati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-228600"/>
            <a:ext cx="9916459" cy="766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02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0996-4229-EF4F-AD04-4117B699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48" y="24322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Some notebook demos from the </a:t>
            </a:r>
            <a:r>
              <a:rPr lang="en-US" b="1" dirty="0" err="1"/>
              <a:t>Landlab</a:t>
            </a:r>
            <a:r>
              <a:rPr lang="en-US" b="1" dirty="0"/>
              <a:t> tutorials collection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These and other tutorials can be found via the </a:t>
            </a:r>
            <a:r>
              <a:rPr lang="en-US" dirty="0" err="1"/>
              <a:t>Landlab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http://landlab.github.io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08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61603" y="2198670"/>
            <a:ext cx="7696200" cy="88164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9pPr>
          </a:lstStyle>
          <a:p>
            <a:pPr eaLnBrk="1" hangingPunct="1"/>
            <a:r>
              <a:rPr lang="en-US" sz="3600" b="1" dirty="0">
                <a:latin typeface="Times" charset="0"/>
                <a:ea typeface="ＭＳ Ｐゴシック" charset="0"/>
                <a:cs typeface="ＭＳ Ｐゴシック" charset="0"/>
              </a:rPr>
              <a:t>Building 2D Numerical Models with </a:t>
            </a:r>
            <a:r>
              <a:rPr lang="en-US" sz="3600" b="1" dirty="0" err="1">
                <a:latin typeface="Times" charset="0"/>
                <a:ea typeface="ＭＳ Ｐゴシック" charset="0"/>
                <a:cs typeface="ＭＳ Ｐゴシック" charset="0"/>
              </a:rPr>
              <a:t>Landlab</a:t>
            </a:r>
            <a:endParaRPr lang="en-US" sz="3600" b="1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42839" y="3160506"/>
            <a:ext cx="7133729" cy="1134520"/>
          </a:xfrm>
          <a:prstGeom prst="rect">
            <a:avLst/>
          </a:prstGeom>
          <a:noFill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 eaLnBrk="1" hangingPunct="1">
              <a:buNone/>
            </a:pPr>
            <a:endParaRPr lang="en-US" sz="1800" i="1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Spatially distributed (2D) process models are vital for studying earth’s surface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53620" y="1833137"/>
            <a:ext cx="6667500" cy="4885897"/>
            <a:chOff x="1229620" y="1833136"/>
            <a:chExt cx="6667500" cy="4885897"/>
          </a:xfrm>
        </p:grpSpPr>
        <p:pic>
          <p:nvPicPr>
            <p:cNvPr id="5" name="Picture 4" descr="model_picture_galler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620" y="2258218"/>
              <a:ext cx="6667500" cy="402828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24313" y="1833136"/>
              <a:ext cx="16104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CATCHMENT HYDROLOGY</a:t>
              </a:r>
            </a:p>
            <a:p>
              <a:pPr algn="ctr"/>
              <a:r>
                <a:rPr lang="en-US" sz="1050" dirty="0"/>
                <a:t>(</a:t>
              </a:r>
              <a:r>
                <a:rPr lang="en-US" sz="1050" dirty="0" err="1"/>
                <a:t>Ivanov</a:t>
              </a:r>
              <a:r>
                <a:rPr lang="en-US" sz="1050" dirty="0"/>
                <a:t> et al., 2004)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52369" y="1853406"/>
              <a:ext cx="168507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SOIL EROSION</a:t>
              </a:r>
            </a:p>
            <a:p>
              <a:pPr algn="ctr"/>
              <a:r>
                <a:rPr lang="en-US" sz="1050" dirty="0"/>
                <a:t>(</a:t>
              </a:r>
              <a:r>
                <a:rPr lang="en-US" sz="1050" dirty="0" err="1"/>
                <a:t>Mitas</a:t>
              </a:r>
              <a:r>
                <a:rPr lang="en-US" sz="1050" dirty="0"/>
                <a:t> and </a:t>
              </a:r>
              <a:r>
                <a:rPr lang="en-US" sz="1050" dirty="0" err="1"/>
                <a:t>Mitasova</a:t>
              </a:r>
              <a:r>
                <a:rPr lang="en-US" sz="1050" dirty="0"/>
                <a:t>, 1998)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66228" y="1833136"/>
              <a:ext cx="129285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GLACIER DYNAMICS</a:t>
              </a:r>
            </a:p>
            <a:p>
              <a:pPr algn="ctr"/>
              <a:r>
                <a:rPr lang="en-US" sz="1050" dirty="0"/>
                <a:t>(Kessler et al., 2006)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7603" y="6286499"/>
              <a:ext cx="170390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LANDSCAPE EVOLUTION</a:t>
              </a:r>
            </a:p>
            <a:p>
              <a:pPr algn="ctr"/>
              <a:r>
                <a:rPr lang="en-US" sz="1050" dirty="0"/>
                <a:t>(Tucker and Hancock, 2010)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26397" y="6303535"/>
              <a:ext cx="241162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IMPACT CRATERING AND DEGRADATION</a:t>
              </a:r>
            </a:p>
            <a:p>
              <a:pPr algn="ctr"/>
              <a:r>
                <a:rPr lang="en-US" sz="1050" dirty="0"/>
                <a:t>(Howard, 2007)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80247" y="6297184"/>
              <a:ext cx="132717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LAVA FLOWS</a:t>
              </a:r>
            </a:p>
            <a:p>
              <a:pPr algn="ctr"/>
              <a:r>
                <a:rPr lang="en-US" sz="1050" dirty="0"/>
                <a:t>(</a:t>
              </a:r>
              <a:r>
                <a:rPr lang="en-US" sz="1050" dirty="0" err="1"/>
                <a:t>Kelfoun</a:t>
              </a:r>
              <a:r>
                <a:rPr lang="en-US" sz="1050" dirty="0"/>
                <a:t> et al., 2009)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A675F7-DFEB-2E49-B24F-133AE9761593}"/>
              </a:ext>
            </a:extLst>
          </p:cNvPr>
          <p:cNvSpPr txBox="1"/>
          <p:nvPr/>
        </p:nvSpPr>
        <p:spPr>
          <a:xfrm>
            <a:off x="3692687" y="1400704"/>
            <a:ext cx="585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and model codes have some interesting things in common</a:t>
            </a:r>
          </a:p>
        </p:txBody>
      </p:sp>
    </p:spTree>
    <p:extLst>
      <p:ext uri="{BB962C8B-B14F-4D97-AF65-F5344CB8AC3E}">
        <p14:creationId xmlns:p14="http://schemas.microsoft.com/office/powerpoint/2010/main" val="3033159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Landlab</a:t>
            </a:r>
            <a:r>
              <a:rPr lang="en-US" dirty="0"/>
              <a:t>?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Python-language programming library</a:t>
            </a:r>
          </a:p>
          <a:p>
            <a:r>
              <a:rPr lang="en-US" sz="2800" dirty="0"/>
              <a:t>Supports efficient creation and/or coupling of 2D numerical models</a:t>
            </a:r>
          </a:p>
          <a:p>
            <a:r>
              <a:rPr lang="en-US" sz="2800" dirty="0"/>
              <a:t>Geared toward (but not limited to) earth-surface dynamics</a:t>
            </a:r>
          </a:p>
          <a:p>
            <a:r>
              <a:rPr lang="en-US" sz="2800" dirty="0"/>
              <a:t>Companion to CSDMS Python Modeling Tool (</a:t>
            </a:r>
            <a:r>
              <a:rPr lang="en-US" sz="2800" dirty="0" err="1"/>
              <a:t>PyMT</a:t>
            </a:r>
            <a:r>
              <a:rPr lang="en-US" sz="2800" dirty="0"/>
              <a:t>)</a:t>
            </a:r>
          </a:p>
        </p:txBody>
      </p:sp>
      <p:pic>
        <p:nvPicPr>
          <p:cNvPr id="4" name="Picture 3" descr="LandlabBetas_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408068"/>
            <a:ext cx="949229" cy="1009571"/>
          </a:xfrm>
          <a:prstGeom prst="rect">
            <a:avLst/>
          </a:prstGeom>
        </p:spPr>
      </p:pic>
      <p:pic>
        <p:nvPicPr>
          <p:cNvPr id="5" name="Picture 4" descr="Screen Shot 2016-12-10 at 1.48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64" y="4591830"/>
            <a:ext cx="5798023" cy="2266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41190" y="5112894"/>
            <a:ext cx="1769610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339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landlab.github.io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743" y="655872"/>
            <a:ext cx="1702438" cy="5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2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31AA-A08D-0E43-9B27-9210C3EE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Terrainbento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3605A-CC4B-F244-AFD0-B9C6EB43A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 last decades </a:t>
            </a:r>
          </a:p>
          <a:p>
            <a:pPr lvl="1">
              <a:buFont typeface="Wingdings" pitchFamily="2" charset="2"/>
              <a:buChar char="è"/>
            </a:pPr>
            <a:r>
              <a:rPr lang="en-US" dirty="0"/>
              <a:t>many alternative formulations for the redistribution of mass by Earth surface processes, </a:t>
            </a:r>
          </a:p>
          <a:p>
            <a:pPr lvl="1">
              <a:buFont typeface="Wingdings" pitchFamily="2" charset="2"/>
              <a:buChar char="è"/>
            </a:pPr>
            <a:r>
              <a:rPr lang="en-US" dirty="0"/>
              <a:t>relatively few studies have systematically compared and tested these alternative equations</a:t>
            </a:r>
          </a:p>
        </p:txBody>
      </p:sp>
    </p:spTree>
    <p:extLst>
      <p:ext uri="{BB962C8B-B14F-4D97-AF65-F5344CB8AC3E}">
        <p14:creationId xmlns:p14="http://schemas.microsoft.com/office/powerpoint/2010/main" val="17645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1DF4-C985-4949-9038-07AE43CF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6857-FAD1-874E-870F-D6831476D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2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429" y="274638"/>
            <a:ext cx="6029076" cy="1143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sz="4000" dirty="0" err="1"/>
              <a:t>Landlab</a:t>
            </a:r>
            <a:r>
              <a:rPr lang="en-US" sz="4000" dirty="0"/>
              <a:t>: grid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66505"/>
            <a:ext cx="8229600" cy="3059327"/>
          </a:xfrm>
        </p:spPr>
        <p:txBody>
          <a:bodyPr>
            <a:normAutofit fontScale="92500" lnSpcReduction="10000"/>
          </a:bodyPr>
          <a:lstStyle/>
          <a:p>
            <a:pPr marL="857250" lvl="1" indent="-457200"/>
            <a:r>
              <a:rPr lang="en-US" dirty="0"/>
              <a:t>Grids are objects</a:t>
            </a:r>
          </a:p>
          <a:p>
            <a:pPr marL="857250" lvl="1" indent="-457200"/>
            <a:r>
              <a:rPr lang="en-US" dirty="0"/>
              <a:t>Grids use flat arrays</a:t>
            </a:r>
          </a:p>
          <a:p>
            <a:pPr marL="857250" lvl="1" indent="-457200"/>
            <a:r>
              <a:rPr lang="en-US" dirty="0"/>
              <a:t>Data </a:t>
            </a:r>
            <a:r>
              <a:rPr lang="en-US" i="1" dirty="0"/>
              <a:t>fields</a:t>
            </a:r>
            <a:r>
              <a:rPr lang="en-US" dirty="0"/>
              <a:t> can be attached to grid elements</a:t>
            </a:r>
          </a:p>
          <a:p>
            <a:pPr marL="857250" lvl="1" indent="-457200"/>
            <a:r>
              <a:rPr lang="en-US" dirty="0"/>
              <a:t>Multiple grid types</a:t>
            </a:r>
          </a:p>
          <a:p>
            <a:pPr marL="857250" lvl="1" indent="-457200"/>
            <a:r>
              <a:rPr lang="en-US" dirty="0"/>
              <a:t>Built-in numerical functions:</a:t>
            </a:r>
          </a:p>
          <a:p>
            <a:pPr marL="1257300" lvl="2" indent="-457200"/>
            <a:r>
              <a:rPr lang="en-US" dirty="0"/>
              <a:t>gradient</a:t>
            </a:r>
          </a:p>
          <a:p>
            <a:pPr marL="1257300" lvl="2" indent="-457200"/>
            <a:r>
              <a:rPr lang="en-US" dirty="0"/>
              <a:t>divergence</a:t>
            </a:r>
          </a:p>
        </p:txBody>
      </p:sp>
      <p:pic>
        <p:nvPicPr>
          <p:cNvPr id="10" name="Picture 9" descr="example_raster_grid_with_closed_boundaries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2" t="7063" r="8730" b="23625"/>
          <a:stretch/>
        </p:blipFill>
        <p:spPr>
          <a:xfrm>
            <a:off x="1981201" y="5187655"/>
            <a:ext cx="2253465" cy="1621999"/>
          </a:xfrm>
          <a:prstGeom prst="rect">
            <a:avLst/>
          </a:prstGeom>
        </p:spPr>
      </p:pic>
      <p:pic>
        <p:nvPicPr>
          <p:cNvPr id="14" name="Picture 13" descr="Screen Shot 2014-12-12 at 9.56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08" y="5413717"/>
            <a:ext cx="2356404" cy="1105408"/>
          </a:xfrm>
          <a:prstGeom prst="rect">
            <a:avLst/>
          </a:prstGeom>
        </p:spPr>
      </p:pic>
      <p:pic>
        <p:nvPicPr>
          <p:cNvPr id="16" name="Picture 15" descr="Screen Shot 2015-05-20 at 8.18.0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89" y="5122982"/>
            <a:ext cx="1692671" cy="165881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19288" y="481832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94599" y="500298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HEXAGONAL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67659" y="48549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RADIAL</a:t>
            </a:r>
          </a:p>
        </p:txBody>
      </p:sp>
      <p:pic>
        <p:nvPicPr>
          <p:cNvPr id="12" name="Picture 11" descr="Screen Shot 2015-05-23 at 9.14.5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319" y="3269369"/>
            <a:ext cx="1645055" cy="15611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39517" y="2925411"/>
            <a:ext cx="232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VORONOI / DELAUNAY</a:t>
            </a:r>
          </a:p>
        </p:txBody>
      </p:sp>
    </p:spTree>
    <p:extLst>
      <p:ext uri="{BB962C8B-B14F-4D97-AF65-F5344CB8AC3E}">
        <p14:creationId xmlns:p14="http://schemas.microsoft.com/office/powerpoint/2010/main" val="198419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18852</TotalTime>
  <Words>771</Words>
  <Application>Microsoft Macintosh PowerPoint</Application>
  <PresentationFormat>Widescreen</PresentationFormat>
  <Paragraphs>193</Paragraphs>
  <Slides>32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Courier</vt:lpstr>
      <vt:lpstr>Courier New</vt:lpstr>
      <vt:lpstr>Garamond</vt:lpstr>
      <vt:lpstr>Symbol</vt:lpstr>
      <vt:lpstr>Times</vt:lpstr>
      <vt:lpstr>Wingdings</vt:lpstr>
      <vt:lpstr>Office Theme</vt:lpstr>
      <vt:lpstr>Under the Hood:  Landscape Evolution Modeling with TerrainBento and Landlab</vt:lpstr>
      <vt:lpstr>Agenda</vt:lpstr>
      <vt:lpstr>Landscape evolution Models</vt:lpstr>
      <vt:lpstr>PowerPoint Presentation</vt:lpstr>
      <vt:lpstr>Spatially distributed (2D) process models are vital for studying earth’s surface </vt:lpstr>
      <vt:lpstr>What is Landlab?     </vt:lpstr>
      <vt:lpstr>Why Terrainbento</vt:lpstr>
      <vt:lpstr>Landlab</vt:lpstr>
      <vt:lpstr>Landlab: grid management</vt:lpstr>
      <vt:lpstr>PowerPoint Presentation</vt:lpstr>
      <vt:lpstr>Building a model with Landlab components</vt:lpstr>
      <vt:lpstr>Some process components in the toolkit</vt:lpstr>
      <vt:lpstr>Cellular automaton package</vt:lpstr>
      <vt:lpstr>Other handy tools</vt:lpstr>
      <vt:lpstr>Example: 6-line diffusion model</vt:lpstr>
      <vt:lpstr>Tutorial #1: modeling the erosional degradation of a fault scarp using linear diffusion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Definition: q</vt:lpstr>
      <vt:lpstr>Soil volume balance</vt:lpstr>
      <vt:lpstr>Soil volume balance</vt:lpstr>
      <vt:lpstr>Soil volume balance</vt:lpstr>
      <vt:lpstr>Soil volume balance</vt:lpstr>
      <vt:lpstr>Soil volume balance</vt:lpstr>
      <vt:lpstr>Soil volume balance:  math for this finite volume scheme</vt:lpstr>
      <vt:lpstr>PowerPoint Presentation</vt:lpstr>
      <vt:lpstr>PowerPoint Presentation</vt:lpstr>
      <vt:lpstr>Some notebook demos from the Landlab tutorials collection  These and other tutorials can be found via the Landlab website: http://landlab.github.io</vt:lpstr>
    </vt:vector>
  </TitlesOfParts>
  <Company>University of Colorado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Tucker</dc:creator>
  <cp:lastModifiedBy>Benjamin Campforts</cp:lastModifiedBy>
  <cp:revision>255</cp:revision>
  <dcterms:created xsi:type="dcterms:W3CDTF">2014-12-11T03:58:09Z</dcterms:created>
  <dcterms:modified xsi:type="dcterms:W3CDTF">2021-05-13T21:30:38Z</dcterms:modified>
</cp:coreProperties>
</file>